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handoutMasterIdLst>
    <p:handoutMasterId r:id="rId33"/>
  </p:handoutMasterIdLst>
  <p:sldIdLst>
    <p:sldId id="275" r:id="rId3"/>
    <p:sldId id="259" r:id="rId4"/>
    <p:sldId id="281" r:id="rId5"/>
    <p:sldId id="298" r:id="rId6"/>
    <p:sldId id="289" r:id="rId7"/>
    <p:sldId id="288" r:id="rId8"/>
    <p:sldId id="299" r:id="rId9"/>
    <p:sldId id="260" r:id="rId10"/>
    <p:sldId id="301" r:id="rId11"/>
    <p:sldId id="270" r:id="rId12"/>
    <p:sldId id="271" r:id="rId13"/>
    <p:sldId id="287" r:id="rId14"/>
    <p:sldId id="286" r:id="rId15"/>
    <p:sldId id="302" r:id="rId16"/>
    <p:sldId id="303" r:id="rId17"/>
    <p:sldId id="304" r:id="rId18"/>
    <p:sldId id="305" r:id="rId19"/>
    <p:sldId id="306" r:id="rId20"/>
    <p:sldId id="280" r:id="rId21"/>
    <p:sldId id="307" r:id="rId22"/>
    <p:sldId id="308" r:id="rId23"/>
    <p:sldId id="309" r:id="rId24"/>
    <p:sldId id="310" r:id="rId25"/>
    <p:sldId id="313" r:id="rId26"/>
    <p:sldId id="312" r:id="rId27"/>
    <p:sldId id="311" r:id="rId28"/>
    <p:sldId id="314" r:id="rId29"/>
    <p:sldId id="315" r:id="rId30"/>
    <p:sldId id="300"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79" d="100"/>
          <a:sy n="79" d="100"/>
        </p:scale>
        <p:origin x="-8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34FC023C-358D-449F-B3D1-B4FB65A3FF02}" type="datetimeFigureOut">
              <a:rPr lang="en-US" smtClean="0"/>
              <a:t>9/24/2015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1D06DB7D-647D-46D4-98FF-BAB0C8FEAFD8}" type="slidenum">
              <a:rPr lang="en-US" smtClean="0"/>
              <a:t>‹#›</a:t>
            </a:fld>
            <a:endParaRPr lang="en-US"/>
          </a:p>
        </p:txBody>
      </p:sp>
    </p:spTree>
    <p:extLst>
      <p:ext uri="{BB962C8B-B14F-4D97-AF65-F5344CB8AC3E}">
        <p14:creationId xmlns:p14="http://schemas.microsoft.com/office/powerpoint/2010/main" val="921640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FABB529B-136C-46DB-93FF-71947B94D6F1}" type="datetimeFigureOut">
              <a:rPr lang="en-US" smtClean="0"/>
              <a:t>9/24/2015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11D1C960-F7D1-494F-AEA7-6E93792222A9}" type="slidenum">
              <a:rPr lang="en-US" smtClean="0"/>
              <a:t>‹#›</a:t>
            </a:fld>
            <a:endParaRPr lang="en-US"/>
          </a:p>
        </p:txBody>
      </p:sp>
    </p:spTree>
    <p:extLst>
      <p:ext uri="{BB962C8B-B14F-4D97-AF65-F5344CB8AC3E}">
        <p14:creationId xmlns:p14="http://schemas.microsoft.com/office/powerpoint/2010/main" val="394643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1C960-F7D1-494F-AEA7-6E93792222A9}" type="slidenum">
              <a:rPr lang="en-US" smtClean="0"/>
              <a:t>6</a:t>
            </a:fld>
            <a:endParaRPr lang="en-US"/>
          </a:p>
        </p:txBody>
      </p:sp>
    </p:spTree>
    <p:extLst>
      <p:ext uri="{BB962C8B-B14F-4D97-AF65-F5344CB8AC3E}">
        <p14:creationId xmlns:p14="http://schemas.microsoft.com/office/powerpoint/2010/main" val="108383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05846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1807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900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9/24/2015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41926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9/24/2015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361348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381000" y="2676525"/>
            <a:ext cx="7772400" cy="1362075"/>
          </a:xfrm>
        </p:spPr>
        <p:txBody>
          <a:bodyPr anchor="t">
            <a:normAutofit/>
          </a:bodyPr>
          <a:lstStyle>
            <a:lvl1pPr algn="l">
              <a:defRPr sz="3200" b="0" i="0" cap="all" baseline="0"/>
            </a:lvl1pPr>
          </a:lstStyle>
          <a:p>
            <a:r>
              <a:rPr lang="en-US" dirty="0" smtClean="0"/>
              <a:t>Business Affairs Internal Training</a:t>
            </a:r>
            <a:endParaRPr lang="en-US" dirty="0"/>
          </a:p>
        </p:txBody>
      </p:sp>
      <p:sp>
        <p:nvSpPr>
          <p:cNvPr id="3" name="Text Placeholder 2"/>
          <p:cNvSpPr>
            <a:spLocks noGrp="1"/>
          </p:cNvSpPr>
          <p:nvPr>
            <p:ph type="body" idx="1" hasCustomPrompt="1"/>
          </p:nvPr>
        </p:nvSpPr>
        <p:spPr>
          <a:xfrm>
            <a:off x="381000" y="1143000"/>
            <a:ext cx="5983287" cy="1500187"/>
          </a:xfrm>
        </p:spPr>
        <p:txBody>
          <a:bodyPr anchor="b">
            <a:normAutofit/>
          </a:bodyPr>
          <a:lstStyle>
            <a:lvl1pPr marL="0" indent="0">
              <a:buNone/>
              <a:defRPr sz="4400" b="1">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Texas Tech University Health Sciences Center</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9/24/2015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pic>
        <p:nvPicPr>
          <p:cNvPr id="12" name="Picture 11" descr="http://www.fiscal.ttuhsc.edu/businessaffairs/images/header1.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0" y="241955"/>
            <a:ext cx="2819400" cy="1676400"/>
          </a:xfrm>
          <a:prstGeom prst="rect">
            <a:avLst/>
          </a:prstGeom>
          <a:noFill/>
          <a:ln>
            <a:noFill/>
          </a:ln>
        </p:spPr>
      </p:pic>
    </p:spTree>
    <p:extLst>
      <p:ext uri="{BB962C8B-B14F-4D97-AF65-F5344CB8AC3E}">
        <p14:creationId xmlns:p14="http://schemas.microsoft.com/office/powerpoint/2010/main" val="257853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9/24/2015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51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6"/>
          <p:cNvSpPr>
            <a:spLocks noGrp="1"/>
          </p:cNvSpPr>
          <p:nvPr>
            <p:ph type="dt" sz="half" idx="10"/>
          </p:nvPr>
        </p:nvSpPr>
        <p:spPr/>
        <p:txBody>
          <a:bodyPr/>
          <a:lstStyle/>
          <a:p>
            <a:fld id="{C8B34BFD-97B6-424F-B1AC-E8661014A436}" type="datetimeFigureOut">
              <a:rPr lang="en-US"/>
              <a:pPr/>
              <a:t>9/24/2015</a:t>
            </a:fld>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76449-5156-4554-86A5-ED122AA9E7A7}"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40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p:txBody>
          <a:bodyPr/>
          <a:lstStyle/>
          <a:p>
            <a:fld id="{C8B34BFD-97B6-424F-B1AC-E8661014A436}" type="datetimeFigureOut">
              <a:rPr lang="en-US"/>
              <a:pPr/>
              <a:t>9/24/2015</a:t>
            </a:fld>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47120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C8B34BFD-97B6-424F-B1AC-E8661014A436}" type="datetimeFigureOut">
              <a:rPr lang="en-US"/>
              <a:pPr/>
              <a:t>9/24/2015</a:t>
            </a:fld>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253101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9/24/2015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74344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39100-E3BC-46B9-8D89-2629BF72347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63859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9/24/2015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67186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9/24/2015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89737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9/24/2015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77828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39100-E3BC-46B9-8D89-2629BF723470}"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4147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39100-E3BC-46B9-8D89-2629BF723470}"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59451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39100-E3BC-46B9-8D89-2629BF723470}" type="datetimeFigureOut">
              <a:rPr lang="en-US" smtClean="0"/>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401721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39100-E3BC-46B9-8D89-2629BF723470}" type="datetimeFigureOut">
              <a:rPr lang="en-US" smtClean="0"/>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3943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39100-E3BC-46B9-8D89-2629BF723470}" type="datetimeFigureOut">
              <a:rPr lang="en-US" smtClean="0"/>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192356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241542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39100-E3BC-46B9-8D89-2629BF723470}"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D6EBD-BB16-4F08-A710-8C8DB4BFA661}" type="slidenum">
              <a:rPr lang="en-US" smtClean="0"/>
              <a:t>‹#›</a:t>
            </a:fld>
            <a:endParaRPr lang="en-US"/>
          </a:p>
        </p:txBody>
      </p:sp>
    </p:spTree>
    <p:extLst>
      <p:ext uri="{BB962C8B-B14F-4D97-AF65-F5344CB8AC3E}">
        <p14:creationId xmlns:p14="http://schemas.microsoft.com/office/powerpoint/2010/main" val="83598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39100-E3BC-46B9-8D89-2629BF723470}" type="datetimeFigureOut">
              <a:rPr lang="en-US" smtClean="0"/>
              <a:t>9/24/2015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D6EBD-BB16-4F08-A710-8C8DB4BFA661}" type="slidenum">
              <a:rPr lang="en-US" smtClean="0"/>
              <a:t>‹#›</a:t>
            </a:fld>
            <a:endParaRPr lang="en-US"/>
          </a:p>
        </p:txBody>
      </p:sp>
    </p:spTree>
    <p:extLst>
      <p:ext uri="{BB962C8B-B14F-4D97-AF65-F5344CB8AC3E}">
        <p14:creationId xmlns:p14="http://schemas.microsoft.com/office/powerpoint/2010/main" val="71877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8B34BFD-97B6-424F-B1AC-E8661014A436}" type="datetimeFigureOut">
              <a:rPr lang="en-US"/>
              <a:pPr/>
              <a:t>9/24/2015</a:t>
            </a:fld>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C1A76449-5156-4554-86A5-ED122AA9E7A7}" type="slidenum">
              <a:rPr lang="en-US" smtClean="0"/>
              <a:pPr/>
              <a:t>‹#›</a:t>
            </a:fld>
            <a:endParaRPr lang="en-US"/>
          </a:p>
        </p:txBody>
      </p:sp>
    </p:spTree>
    <p:extLst>
      <p:ext uri="{BB962C8B-B14F-4D97-AF65-F5344CB8AC3E}">
        <p14:creationId xmlns:p14="http://schemas.microsoft.com/office/powerpoint/2010/main" val="3179571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hyperlink" Target="https://eraider.ttuhsc.edu/signin.asp?redirect=https://www.fiscal.ttuhsc.edu/sso/index.aspx&am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tuhsc.edu/hsc/op/op10/op1005.pdf" TargetMode="External"/><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hyperlink" Target="http://www.depts.ttu.edu/oppol/Chapter03.pdf" TargetMode="External"/><Relationship Id="rId4" Type="http://schemas.openxmlformats.org/officeDocument/2006/relationships/hyperlink" Target="http://www.statutes.legis.state.tx.us/docs/gv/htm/gv.572.ht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urchasingelp@ttuhsc.edu" TargetMode="External"/><Relationship Id="rId7" Type="http://schemas.openxmlformats.org/officeDocument/2006/relationships/hyperlink" Target="mailto:Mary.C.Vasquez@ttuhsc.edu" TargetMode="External"/><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hyperlink" Target="mailto:Gerardo.Efisio.Setzu@ttuhsc.edu" TargetMode="External"/><Relationship Id="rId5" Type="http://schemas.openxmlformats.org/officeDocument/2006/relationships/hyperlink" Target="mailto:Juan.Frias@ttuhsc.edu" TargetMode="External"/><Relationship Id="rId4" Type="http://schemas.openxmlformats.org/officeDocument/2006/relationships/hyperlink" Target="mailto:Annette.a.hinojos@ttuhsc.ed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Accounts.Payable@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iscal.ttuhsc.edu/busserv/ap/" TargetMode="External"/><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hyperlink" Target="mailto:AccountsPayable@ttuhsc.edu"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2484120"/>
            <a:ext cx="5181600" cy="109728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solidFill>
                  <a:prstClr val="white"/>
                </a:solidFill>
              </a:rPr>
              <a:t>Purchasing quarterly meeting</a:t>
            </a:r>
            <a:endParaRPr lang="en-US" sz="2800" dirty="0">
              <a:solidFill>
                <a:prstClr val="white"/>
              </a:solidFill>
            </a:endParaRPr>
          </a:p>
        </p:txBody>
      </p:sp>
      <p:sp>
        <p:nvSpPr>
          <p:cNvPr id="5" name="Text Placeholder 2"/>
          <p:cNvSpPr txBox="1">
            <a:spLocks/>
          </p:cNvSpPr>
          <p:nvPr/>
        </p:nvSpPr>
        <p:spPr>
          <a:xfrm>
            <a:off x="381000" y="304800"/>
            <a:ext cx="5983287" cy="1500187"/>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4400" b="1" kern="1200" baseline="0">
                <a:solidFill>
                  <a:schemeClr val="tx2"/>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8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a:buClr>
                <a:srgbClr val="AD0101"/>
              </a:buClr>
            </a:pPr>
            <a:r>
              <a:rPr lang="en-US" dirty="0" smtClean="0">
                <a:solidFill>
                  <a:srgbClr val="DEDEE0"/>
                </a:solidFill>
              </a:rPr>
              <a:t>Texas Tech University Health Sciences Center</a:t>
            </a:r>
          </a:p>
        </p:txBody>
      </p:sp>
      <p:sp>
        <p:nvSpPr>
          <p:cNvPr id="7" name="Title 1"/>
          <p:cNvSpPr txBox="1">
            <a:spLocks/>
          </p:cNvSpPr>
          <p:nvPr/>
        </p:nvSpPr>
        <p:spPr>
          <a:xfrm>
            <a:off x="381000" y="3520440"/>
            <a:ext cx="5181600" cy="82296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err="1" smtClean="0">
                <a:solidFill>
                  <a:prstClr val="white"/>
                </a:solidFill>
              </a:rPr>
              <a:t>Ttuhsc</a:t>
            </a:r>
            <a:r>
              <a:rPr lang="en-US" sz="2400" dirty="0" smtClean="0">
                <a:solidFill>
                  <a:prstClr val="white"/>
                </a:solidFill>
              </a:rPr>
              <a:t> </a:t>
            </a:r>
            <a:r>
              <a:rPr lang="en-US" sz="2400" dirty="0" err="1" smtClean="0">
                <a:solidFill>
                  <a:prstClr val="white"/>
                </a:solidFill>
              </a:rPr>
              <a:t>pURCHASING</a:t>
            </a:r>
            <a:endParaRPr lang="en-US" sz="2400" dirty="0">
              <a:solidFill>
                <a:prstClr val="white"/>
              </a:solidFill>
            </a:endParaRPr>
          </a:p>
        </p:txBody>
      </p:sp>
    </p:spTree>
    <p:extLst>
      <p:ext uri="{BB962C8B-B14F-4D97-AF65-F5344CB8AC3E}">
        <p14:creationId xmlns:p14="http://schemas.microsoft.com/office/powerpoint/2010/main" val="176968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7" name="TextBox 6"/>
          <p:cNvSpPr txBox="1"/>
          <p:nvPr/>
        </p:nvSpPr>
        <p:spPr>
          <a:xfrm>
            <a:off x="381000" y="1066800"/>
            <a:ext cx="8382000" cy="369332"/>
          </a:xfrm>
          <a:prstGeom prst="rect">
            <a:avLst/>
          </a:prstGeom>
          <a:noFill/>
        </p:spPr>
        <p:txBody>
          <a:bodyPr wrap="square" rtlCol="0">
            <a:spAutoFit/>
          </a:bodyPr>
          <a:lstStyle/>
          <a:p>
            <a:r>
              <a:rPr lang="en-US" dirty="0" smtClean="0"/>
              <a:t>Verify all contact information is correct (phone number and department).</a:t>
            </a:r>
            <a:endParaRPr lang="en-US" dirty="0"/>
          </a:p>
        </p:txBody>
      </p:sp>
      <p:pic>
        <p:nvPicPr>
          <p:cNvPr id="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380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4295775" y="2590800"/>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95775" y="3429000"/>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36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1182469"/>
            <a:ext cx="8153400" cy="1200329"/>
          </a:xfrm>
          <a:prstGeom prst="rect">
            <a:avLst/>
          </a:prstGeom>
          <a:noFill/>
        </p:spPr>
        <p:txBody>
          <a:bodyPr wrap="square" rtlCol="0">
            <a:spAutoFit/>
          </a:bodyPr>
          <a:lstStyle/>
          <a:p>
            <a:r>
              <a:rPr lang="en-US" b="1" u="sng" dirty="0" smtClean="0"/>
              <a:t>Bill To</a:t>
            </a:r>
          </a:p>
          <a:p>
            <a:r>
              <a:rPr lang="en-US" dirty="0" smtClean="0"/>
              <a:t>Verify the Bill To in your profile is set to TTUHSC Payables.  </a:t>
            </a:r>
            <a:endParaRPr lang="en-US" dirty="0"/>
          </a:p>
          <a:p>
            <a:endParaRPr lang="en-US" dirty="0"/>
          </a:p>
          <a:p>
            <a:r>
              <a:rPr lang="en-US" dirty="0" smtClean="0"/>
              <a:t>Click on </a:t>
            </a:r>
            <a:r>
              <a:rPr lang="en-US" b="1" dirty="0" smtClean="0"/>
              <a:t>default addresses </a:t>
            </a:r>
            <a:r>
              <a:rPr lang="en-US" dirty="0" smtClean="0"/>
              <a:t>and</a:t>
            </a:r>
            <a:r>
              <a:rPr lang="en-US" b="1" dirty="0" smtClean="0"/>
              <a:t> bill to </a:t>
            </a:r>
            <a:r>
              <a:rPr lang="en-US" dirty="0" smtClean="0"/>
              <a:t>to verify you have the correct bill to set up.</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71800"/>
            <a:ext cx="6353175" cy="318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4038600" y="4191053"/>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62200" y="3543300"/>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408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914400"/>
            <a:ext cx="8001000" cy="1938992"/>
          </a:xfrm>
          <a:prstGeom prst="rect">
            <a:avLst/>
          </a:prstGeom>
          <a:noFill/>
        </p:spPr>
        <p:txBody>
          <a:bodyPr wrap="square" rtlCol="0">
            <a:spAutoFit/>
          </a:bodyPr>
          <a:lstStyle/>
          <a:p>
            <a:r>
              <a:rPr lang="en-US" b="1" u="sng" dirty="0" smtClean="0"/>
              <a:t>Bid Limits</a:t>
            </a:r>
          </a:p>
          <a:p>
            <a:r>
              <a:rPr lang="en-US" sz="1700" dirty="0" smtClean="0"/>
              <a:t>The </a:t>
            </a:r>
            <a:r>
              <a:rPr lang="en-US" sz="1700" dirty="0"/>
              <a:t>Purchasing Department has the responsibility </a:t>
            </a:r>
            <a:r>
              <a:rPr lang="en-US" sz="1700" dirty="0" smtClean="0"/>
              <a:t>to assist departments </a:t>
            </a:r>
            <a:r>
              <a:rPr lang="en-US" sz="1700" dirty="0"/>
              <a:t>to make the best value acquisition of quality materials and services in accordance with Texas Procurement laws.</a:t>
            </a:r>
          </a:p>
          <a:p>
            <a:endParaRPr lang="en-US" sz="1700" b="1" u="sng" dirty="0"/>
          </a:p>
          <a:p>
            <a:r>
              <a:rPr lang="en-US" sz="1700" dirty="0" smtClean="0"/>
              <a:t>The Bidding and Solicitation page can be accessed by clicking on </a:t>
            </a:r>
            <a:r>
              <a:rPr lang="en-US" sz="1700" b="1" dirty="0" smtClean="0"/>
              <a:t>Bidding and Solicitations</a:t>
            </a:r>
            <a:r>
              <a:rPr lang="en-US" sz="1700" dirty="0" smtClean="0"/>
              <a:t>.</a:t>
            </a:r>
            <a:endParaRPr lang="en-US" sz="1700" b="1" u="sng" dirty="0" smtClean="0"/>
          </a:p>
        </p:txBody>
      </p:sp>
      <p:pic>
        <p:nvPicPr>
          <p:cNvPr id="6" name="Picture 2"/>
          <p:cNvPicPr>
            <a:picLocks noChangeArrowheads="1"/>
          </p:cNvPicPr>
          <p:nvPr/>
        </p:nvPicPr>
        <p:blipFill rotWithShape="1">
          <a:blip r:embed="rId3">
            <a:extLst>
              <a:ext uri="{28A0092B-C50C-407E-A947-70E740481C1C}">
                <a14:useLocalDpi xmlns:a14="http://schemas.microsoft.com/office/drawing/2010/main" val="0"/>
              </a:ext>
            </a:extLst>
          </a:blip>
          <a:srcRect l="21763" t="18785" r="22458" b="22105"/>
          <a:stretch/>
        </p:blipFill>
        <p:spPr bwMode="auto">
          <a:xfrm>
            <a:off x="456427" y="2971800"/>
            <a:ext cx="6706373"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H="1">
            <a:off x="2882781" y="5791200"/>
            <a:ext cx="546219" cy="457147"/>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128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6" name="Rectangle 5"/>
          <p:cNvSpPr/>
          <p:nvPr/>
        </p:nvSpPr>
        <p:spPr>
          <a:xfrm>
            <a:off x="466724" y="1066800"/>
            <a:ext cx="7991475" cy="907941"/>
          </a:xfrm>
          <a:prstGeom prst="rect">
            <a:avLst/>
          </a:prstGeom>
        </p:spPr>
        <p:txBody>
          <a:bodyPr wrap="square">
            <a:spAutoFit/>
          </a:bodyPr>
          <a:lstStyle/>
          <a:p>
            <a:r>
              <a:rPr lang="en-US" sz="1700" dirty="0" smtClean="0"/>
              <a:t>Next, Click on </a:t>
            </a:r>
            <a:r>
              <a:rPr lang="en-US" sz="1700" b="1" dirty="0" smtClean="0"/>
              <a:t>Bid Limits</a:t>
            </a:r>
            <a:r>
              <a:rPr lang="en-US" sz="1700" dirty="0" smtClean="0"/>
              <a:t>.</a:t>
            </a:r>
            <a:endParaRPr lang="en-US" sz="1700" dirty="0"/>
          </a:p>
          <a:p>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7181850" cy="443865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7" name="Straight Arrow Connector 6"/>
          <p:cNvCxnSpPr/>
          <p:nvPr/>
        </p:nvCxnSpPr>
        <p:spPr>
          <a:xfrm flipH="1">
            <a:off x="1600200" y="3886200"/>
            <a:ext cx="457200" cy="380947"/>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197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6" name="Rectangle 5"/>
          <p:cNvSpPr/>
          <p:nvPr/>
        </p:nvSpPr>
        <p:spPr>
          <a:xfrm>
            <a:off x="466724" y="1066800"/>
            <a:ext cx="7991475" cy="615553"/>
          </a:xfrm>
          <a:prstGeom prst="rect">
            <a:avLst/>
          </a:prstGeom>
        </p:spPr>
        <p:txBody>
          <a:bodyPr wrap="square">
            <a:spAutoFit/>
          </a:bodyPr>
          <a:lstStyle/>
          <a:p>
            <a:r>
              <a:rPr lang="en-US" sz="1700" dirty="0" smtClean="0"/>
              <a:t>State purchasing processes differ based largely on the amount and specific type of expenditure.</a:t>
            </a:r>
            <a:endParaRPr lang="en-US" dirty="0"/>
          </a:p>
        </p:txBody>
      </p:sp>
      <p:pic>
        <p:nvPicPr>
          <p:cNvPr id="9" name="Picture 2"/>
          <p:cNvPicPr>
            <a:picLocks noChangeArrowheads="1"/>
          </p:cNvPicPr>
          <p:nvPr/>
        </p:nvPicPr>
        <p:blipFill rotWithShape="1">
          <a:blip r:embed="rId3">
            <a:extLst>
              <a:ext uri="{28A0092B-C50C-407E-A947-70E740481C1C}">
                <a14:useLocalDpi xmlns:a14="http://schemas.microsoft.com/office/drawing/2010/main" val="0"/>
              </a:ext>
            </a:extLst>
          </a:blip>
          <a:srcRect l="25170" t="10858" r="26474" b="14689"/>
          <a:stretch/>
        </p:blipFill>
        <p:spPr bwMode="auto">
          <a:xfrm>
            <a:off x="533400" y="1752600"/>
            <a:ext cx="7498080" cy="4937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3108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1143000"/>
            <a:ext cx="7848600" cy="1754326"/>
          </a:xfrm>
          <a:prstGeom prst="rect">
            <a:avLst/>
          </a:prstGeom>
        </p:spPr>
        <p:txBody>
          <a:bodyPr wrap="square">
            <a:spAutoFit/>
          </a:bodyPr>
          <a:lstStyle/>
          <a:p>
            <a:r>
              <a:rPr lang="en-US" b="1" u="sng" dirty="0" smtClean="0"/>
              <a:t>Contract Submission</a:t>
            </a:r>
          </a:p>
          <a:p>
            <a:r>
              <a:rPr lang="en-US" dirty="0" smtClean="0"/>
              <a:t>Contracting has launched its new contracting system.  Please make sure to submit your signature requests through the new contracting system.  </a:t>
            </a:r>
          </a:p>
          <a:p>
            <a:endParaRPr lang="en-US" dirty="0"/>
          </a:p>
          <a:p>
            <a:r>
              <a:rPr lang="en-US" dirty="0" smtClean="0"/>
              <a:t>From your shopping home page, in the announcements section, click on the signature request link.  This will take you to the new contracting submission page.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43250"/>
            <a:ext cx="2468081"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512717" y="4114800"/>
            <a:ext cx="457200" cy="380947"/>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4800" y="6103203"/>
            <a:ext cx="8229600" cy="830997"/>
          </a:xfrm>
          <a:prstGeom prst="rect">
            <a:avLst/>
          </a:prstGeom>
          <a:noFill/>
        </p:spPr>
        <p:txBody>
          <a:bodyPr wrap="square" rtlCol="0">
            <a:spAutoFit/>
          </a:bodyPr>
          <a:lstStyle/>
          <a:p>
            <a:r>
              <a:rPr lang="en-US" sz="1500" dirty="0" smtClean="0"/>
              <a:t>Or use link:</a:t>
            </a:r>
            <a:endParaRPr lang="en-US" sz="1500" dirty="0" smtClean="0">
              <a:hlinkClick r:id="rId4"/>
            </a:endParaRPr>
          </a:p>
          <a:p>
            <a:r>
              <a:rPr lang="en-US" sz="1500" b="1" u="sng" dirty="0" smtClean="0">
                <a:hlinkClick r:id="rId4"/>
              </a:rPr>
              <a:t>https</a:t>
            </a:r>
            <a:r>
              <a:rPr lang="en-US" sz="1500" b="1" u="sng" dirty="0">
                <a:hlinkClick r:id="rId4"/>
              </a:rPr>
              <a:t>://eraider.ttuhsc.edu/signin.asp?redirect=https://www.fiscal.ttuhsc.edu/sso/index.aspx&amp;</a:t>
            </a:r>
            <a:r>
              <a:rPr lang="en-US" sz="1500" b="1" u="sng" dirty="0"/>
              <a:t> </a:t>
            </a:r>
          </a:p>
          <a:p>
            <a:endParaRPr lang="en-US" dirty="0"/>
          </a:p>
        </p:txBody>
      </p:sp>
    </p:spTree>
    <p:extLst>
      <p:ext uri="{BB962C8B-B14F-4D97-AF65-F5344CB8AC3E}">
        <p14:creationId xmlns:p14="http://schemas.microsoft.com/office/powerpoint/2010/main" val="1166089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1143000"/>
            <a:ext cx="7848600" cy="646331"/>
          </a:xfrm>
          <a:prstGeom prst="rect">
            <a:avLst/>
          </a:prstGeom>
        </p:spPr>
        <p:txBody>
          <a:bodyPr wrap="square">
            <a:spAutoFit/>
          </a:bodyPr>
          <a:lstStyle/>
          <a:p>
            <a:r>
              <a:rPr lang="en-US" dirty="0" smtClean="0"/>
              <a:t>Complete form with appropriate information.  All fields with a * are required fields.  Once complete select submit.</a:t>
            </a:r>
            <a:endParaRPr lang="en-US" b="1" u="sng"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59199"/>
            <a:ext cx="5500688" cy="474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887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1143000"/>
            <a:ext cx="7848600" cy="3970318"/>
          </a:xfrm>
          <a:prstGeom prst="rect">
            <a:avLst/>
          </a:prstGeom>
        </p:spPr>
        <p:txBody>
          <a:bodyPr wrap="square">
            <a:spAutoFit/>
          </a:bodyPr>
          <a:lstStyle/>
          <a:p>
            <a:r>
              <a:rPr lang="en-US" b="1" u="sng" dirty="0" smtClean="0"/>
              <a:t>Ethics/Conflict of Interest</a:t>
            </a:r>
          </a:p>
          <a:p>
            <a:r>
              <a:rPr lang="en-US" dirty="0" smtClean="0"/>
              <a:t>Please review and become familiar with Ethics/Conflict of Interest documents that are available on the websites below.  </a:t>
            </a:r>
            <a:endParaRPr lang="en-US" b="1" u="sng" dirty="0" smtClean="0"/>
          </a:p>
          <a:p>
            <a:endParaRPr lang="en-US" b="1" u="sng" dirty="0"/>
          </a:p>
          <a:p>
            <a:r>
              <a:rPr lang="en-US" b="1" dirty="0" smtClean="0"/>
              <a:t>OP 10.05</a:t>
            </a:r>
          </a:p>
          <a:p>
            <a:r>
              <a:rPr lang="en-US" dirty="0">
                <a:hlinkClick r:id="rId3"/>
              </a:rPr>
              <a:t>http://</a:t>
            </a:r>
            <a:r>
              <a:rPr lang="en-US" dirty="0" smtClean="0">
                <a:hlinkClick r:id="rId3"/>
              </a:rPr>
              <a:t>www.ttuhsc.edu/hsc/op/op10/op1005.pdf</a:t>
            </a:r>
            <a:r>
              <a:rPr lang="en-US" dirty="0" smtClean="0"/>
              <a:t> </a:t>
            </a:r>
            <a:endParaRPr lang="en-US" dirty="0"/>
          </a:p>
          <a:p>
            <a:endParaRPr lang="en-US" b="1" dirty="0"/>
          </a:p>
          <a:p>
            <a:r>
              <a:rPr lang="en-US" b="1" dirty="0" smtClean="0"/>
              <a:t>Texas Government Code Chapter 572</a:t>
            </a:r>
          </a:p>
          <a:p>
            <a:r>
              <a:rPr lang="en-US" dirty="0">
                <a:hlinkClick r:id="rId4"/>
              </a:rPr>
              <a:t>http://</a:t>
            </a:r>
            <a:r>
              <a:rPr lang="en-US" dirty="0" smtClean="0">
                <a:hlinkClick r:id="rId4"/>
              </a:rPr>
              <a:t>www.statutes.legis.state.tx.us/docs/gv/htm/gv.572.htm</a:t>
            </a:r>
            <a:r>
              <a:rPr lang="en-US" dirty="0" smtClean="0"/>
              <a:t> </a:t>
            </a:r>
            <a:endParaRPr lang="en-US" dirty="0"/>
          </a:p>
          <a:p>
            <a:endParaRPr lang="en-US" b="1" dirty="0"/>
          </a:p>
          <a:p>
            <a:r>
              <a:rPr lang="en-US" b="1" dirty="0" smtClean="0"/>
              <a:t>Regents’ Rule  03.01 – 03.02</a:t>
            </a:r>
          </a:p>
          <a:p>
            <a:r>
              <a:rPr lang="en-US" dirty="0">
                <a:hlinkClick r:id="rId5"/>
              </a:rPr>
              <a:t>http://</a:t>
            </a:r>
            <a:r>
              <a:rPr lang="en-US" dirty="0" smtClean="0">
                <a:hlinkClick r:id="rId5"/>
              </a:rPr>
              <a:t>www.depts.ttu.edu/oppol/Chapter03.pdf</a:t>
            </a:r>
            <a:r>
              <a:rPr lang="en-US" dirty="0" smtClean="0"/>
              <a:t> </a:t>
            </a:r>
          </a:p>
          <a:p>
            <a:endParaRPr lang="en-US" b="1" u="sng" dirty="0"/>
          </a:p>
          <a:p>
            <a:endParaRPr lang="en-US" b="1" u="sng" dirty="0"/>
          </a:p>
        </p:txBody>
      </p:sp>
    </p:spTree>
    <p:extLst>
      <p:ext uri="{BB962C8B-B14F-4D97-AF65-F5344CB8AC3E}">
        <p14:creationId xmlns:p14="http://schemas.microsoft.com/office/powerpoint/2010/main" val="1068042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1143000"/>
            <a:ext cx="7848600" cy="4247317"/>
          </a:xfrm>
          <a:prstGeom prst="rect">
            <a:avLst/>
          </a:prstGeom>
        </p:spPr>
        <p:txBody>
          <a:bodyPr wrap="square">
            <a:spAutoFit/>
          </a:bodyPr>
          <a:lstStyle/>
          <a:p>
            <a:r>
              <a:rPr lang="en-US" b="1" u="sng" dirty="0" smtClean="0"/>
              <a:t>Legislation Session Information</a:t>
            </a:r>
          </a:p>
          <a:p>
            <a:r>
              <a:rPr lang="en-US" dirty="0" smtClean="0"/>
              <a:t>There have been several legislative changes in the recent months that will be implemented in the near future.  </a:t>
            </a:r>
          </a:p>
          <a:p>
            <a:endParaRPr lang="en-US" dirty="0"/>
          </a:p>
          <a:p>
            <a:r>
              <a:rPr lang="en-US" dirty="0" smtClean="0"/>
              <a:t>A few highlights:</a:t>
            </a:r>
          </a:p>
          <a:p>
            <a:pPr marL="742950" lvl="1" indent="-285750">
              <a:buFont typeface="Arial" panose="020B0604020202020204" pitchFamily="34" charset="0"/>
              <a:buChar char="•"/>
            </a:pPr>
            <a:r>
              <a:rPr lang="en-US" dirty="0" smtClean="0"/>
              <a:t>Transparency</a:t>
            </a:r>
          </a:p>
          <a:p>
            <a:pPr marL="742950" lvl="1" indent="-285750">
              <a:buFont typeface="Arial" panose="020B0604020202020204" pitchFamily="34" charset="0"/>
              <a:buChar char="•"/>
            </a:pPr>
            <a:r>
              <a:rPr lang="en-US" dirty="0" smtClean="0"/>
              <a:t>DIR Orders over $25,000</a:t>
            </a:r>
          </a:p>
          <a:p>
            <a:pPr marL="742950" lvl="1" indent="-285750">
              <a:buFont typeface="Arial" panose="020B0604020202020204" pitchFamily="34" charset="0"/>
              <a:buChar char="•"/>
            </a:pPr>
            <a:r>
              <a:rPr lang="en-US" dirty="0" smtClean="0"/>
              <a:t>$1 million Board of Regents Approval</a:t>
            </a:r>
          </a:p>
          <a:p>
            <a:pPr marL="1200150" lvl="2" indent="-285750">
              <a:buFont typeface="Arial" panose="020B0604020202020204" pitchFamily="34" charset="0"/>
              <a:buChar char="•"/>
            </a:pPr>
            <a:r>
              <a:rPr lang="en-US" dirty="0" smtClean="0"/>
              <a:t>$1 million for the full term of the agreement (not per FY)</a:t>
            </a:r>
          </a:p>
          <a:p>
            <a:pPr marL="1200150" lvl="2" indent="-285750">
              <a:buFont typeface="Arial" panose="020B0604020202020204" pitchFamily="34" charset="0"/>
              <a:buChar char="•"/>
            </a:pPr>
            <a:r>
              <a:rPr lang="en-US" dirty="0" smtClean="0"/>
              <a:t>Additional processing time</a:t>
            </a:r>
          </a:p>
          <a:p>
            <a:pPr marL="1200150" lvl="2" indent="-285750">
              <a:buFont typeface="Arial" panose="020B0604020202020204" pitchFamily="34" charset="0"/>
              <a:buChar char="•"/>
            </a:pPr>
            <a:endParaRPr lang="en-US" dirty="0"/>
          </a:p>
          <a:p>
            <a:endParaRPr lang="en-US" dirty="0"/>
          </a:p>
          <a:p>
            <a:pPr algn="ctr"/>
            <a:r>
              <a:rPr lang="en-US" b="1" dirty="0" smtClean="0">
                <a:solidFill>
                  <a:srgbClr val="FF0000"/>
                </a:solidFill>
              </a:rPr>
              <a:t>These are highlights of possible changes and there will be more clarification </a:t>
            </a:r>
          </a:p>
          <a:p>
            <a:pPr algn="ctr"/>
            <a:r>
              <a:rPr lang="en-US" b="1" dirty="0" smtClean="0">
                <a:solidFill>
                  <a:srgbClr val="FF0000"/>
                </a:solidFill>
              </a:rPr>
              <a:t>after the October Board of Regents meeting.</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266546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6" name="TextBox 5"/>
          <p:cNvSpPr txBox="1"/>
          <p:nvPr/>
        </p:nvSpPr>
        <p:spPr>
          <a:xfrm>
            <a:off x="381000" y="1905000"/>
            <a:ext cx="8001000" cy="4801314"/>
          </a:xfrm>
          <a:prstGeom prst="rect">
            <a:avLst/>
          </a:prstGeom>
          <a:noFill/>
        </p:spPr>
        <p:txBody>
          <a:bodyPr wrap="square" rtlCol="0">
            <a:spAutoFit/>
          </a:bodyPr>
          <a:lstStyle/>
          <a:p>
            <a:r>
              <a:rPr lang="en-US" sz="1700" b="1" u="sng" dirty="0"/>
              <a:t>El Paso Purchasing Contacts</a:t>
            </a:r>
          </a:p>
          <a:p>
            <a:r>
              <a:rPr lang="en-US" sz="1700" u="sng" dirty="0" smtClean="0">
                <a:hlinkClick r:id="rId3"/>
              </a:rPr>
              <a:t>Purchasingelp@ttuhsc.edu</a:t>
            </a:r>
            <a:r>
              <a:rPr lang="en-US" sz="1700" u="sng" dirty="0" smtClean="0"/>
              <a:t> </a:t>
            </a:r>
            <a:endParaRPr lang="en-US" sz="1700" u="sng" dirty="0"/>
          </a:p>
          <a:p>
            <a:endParaRPr lang="en-US" sz="1700" dirty="0" smtClean="0"/>
          </a:p>
          <a:p>
            <a:r>
              <a:rPr lang="en-US" sz="1700" dirty="0" smtClean="0"/>
              <a:t>Annette A. Hinojos</a:t>
            </a:r>
          </a:p>
          <a:p>
            <a:r>
              <a:rPr lang="en-US" sz="1700" dirty="0" smtClean="0">
                <a:hlinkClick r:id="rId4"/>
              </a:rPr>
              <a:t>Annette.A.Hinojos@ttuhsc.edu</a:t>
            </a:r>
            <a:endParaRPr lang="en-US" sz="1700" dirty="0" smtClean="0"/>
          </a:p>
          <a:p>
            <a:r>
              <a:rPr lang="en-US" sz="1700" dirty="0" smtClean="0"/>
              <a:t>915-215-4582</a:t>
            </a:r>
          </a:p>
          <a:p>
            <a:endParaRPr lang="en-US" sz="1700" dirty="0"/>
          </a:p>
          <a:p>
            <a:r>
              <a:rPr lang="en-US" sz="1700" dirty="0" smtClean="0"/>
              <a:t>Juan Frias</a:t>
            </a:r>
          </a:p>
          <a:p>
            <a:r>
              <a:rPr lang="en-US" sz="1700" dirty="0" smtClean="0">
                <a:hlinkClick r:id="rId5"/>
              </a:rPr>
              <a:t>Juan.Frias@ttuhsc.edu</a:t>
            </a:r>
            <a:endParaRPr lang="en-US" sz="1700" dirty="0" smtClean="0"/>
          </a:p>
          <a:p>
            <a:r>
              <a:rPr lang="en-US" sz="1700" dirty="0" smtClean="0"/>
              <a:t>915-215-4554</a:t>
            </a:r>
          </a:p>
          <a:p>
            <a:endParaRPr lang="en-US" sz="1700" dirty="0"/>
          </a:p>
          <a:p>
            <a:r>
              <a:rPr lang="en-US" sz="1700" dirty="0" smtClean="0"/>
              <a:t>Efisio Setzu</a:t>
            </a:r>
          </a:p>
          <a:p>
            <a:r>
              <a:rPr lang="en-US" sz="1700" dirty="0" smtClean="0">
                <a:hlinkClick r:id="rId6"/>
              </a:rPr>
              <a:t>Gerardo.Efisio.Setzu@ttuhsc.edu</a:t>
            </a:r>
            <a:endParaRPr lang="en-US" sz="1700" dirty="0" smtClean="0"/>
          </a:p>
          <a:p>
            <a:r>
              <a:rPr lang="en-US" sz="1700" dirty="0" smtClean="0"/>
              <a:t>915-215-4927</a:t>
            </a:r>
          </a:p>
          <a:p>
            <a:endParaRPr lang="en-US" sz="1700" dirty="0"/>
          </a:p>
          <a:p>
            <a:r>
              <a:rPr lang="en-US" sz="1700" dirty="0" smtClean="0"/>
              <a:t>Mary Vasquez</a:t>
            </a:r>
          </a:p>
          <a:p>
            <a:r>
              <a:rPr lang="en-US" sz="1700" dirty="0" smtClean="0">
                <a:hlinkClick r:id="rId7"/>
              </a:rPr>
              <a:t>Mary.C.Vasquez@ttuhsc.edu</a:t>
            </a:r>
            <a:endParaRPr lang="en-US" sz="1700" dirty="0" smtClean="0"/>
          </a:p>
          <a:p>
            <a:r>
              <a:rPr lang="en-US" sz="1700" dirty="0" smtClean="0"/>
              <a:t>915-215-5070</a:t>
            </a:r>
            <a:endParaRPr lang="en-US" sz="1700" dirty="0"/>
          </a:p>
        </p:txBody>
      </p:sp>
      <p:sp>
        <p:nvSpPr>
          <p:cNvPr id="5" name="Rectangle 4"/>
          <p:cNvSpPr/>
          <p:nvPr/>
        </p:nvSpPr>
        <p:spPr>
          <a:xfrm>
            <a:off x="381000" y="951637"/>
            <a:ext cx="8759129" cy="877163"/>
          </a:xfrm>
          <a:prstGeom prst="rect">
            <a:avLst/>
          </a:prstGeom>
        </p:spPr>
        <p:txBody>
          <a:bodyPr wrap="none">
            <a:spAutoFit/>
          </a:bodyPr>
          <a:lstStyle/>
          <a:p>
            <a:r>
              <a:rPr lang="en-US" sz="1700" b="1" u="sng" dirty="0" smtClean="0"/>
              <a:t>El Paso</a:t>
            </a:r>
          </a:p>
          <a:p>
            <a:r>
              <a:rPr lang="en-US" sz="1700" dirty="0" smtClean="0"/>
              <a:t>As of 9/1/2015 (FY16) the El Paso Campus is its own State entity.  If you process orders on El Paso</a:t>
            </a:r>
          </a:p>
          <a:p>
            <a:r>
              <a:rPr lang="en-US" sz="1700" dirty="0" smtClean="0"/>
              <a:t>Funds it will route to El Paso Purchasing.  Please see list of contacts below.</a:t>
            </a:r>
            <a:endParaRPr lang="en-US" sz="1700" dirty="0" smtClean="0">
              <a:hlinkClick r:id="rId3"/>
            </a:endParaRPr>
          </a:p>
        </p:txBody>
      </p:sp>
    </p:spTree>
    <p:extLst>
      <p:ext uri="{BB962C8B-B14F-4D97-AF65-F5344CB8AC3E}">
        <p14:creationId xmlns:p14="http://schemas.microsoft.com/office/powerpoint/2010/main" val="237878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04800" y="914400"/>
            <a:ext cx="7543800" cy="6217087"/>
          </a:xfrm>
          <a:prstGeom prst="rect">
            <a:avLst/>
          </a:prstGeom>
          <a:noFill/>
        </p:spPr>
        <p:txBody>
          <a:bodyPr wrap="square" rtlCol="0">
            <a:spAutoFit/>
          </a:bodyPr>
          <a:lstStyle/>
          <a:p>
            <a:pPr algn="ctr"/>
            <a:r>
              <a:rPr lang="en-US" b="1" dirty="0" smtClean="0"/>
              <a:t>Agenda</a:t>
            </a:r>
          </a:p>
          <a:p>
            <a:pPr marL="342900" lvl="0" indent="-342900">
              <a:buFont typeface="+mj-lt"/>
              <a:buAutoNum type="arabicParenR"/>
            </a:pPr>
            <a:r>
              <a:rPr lang="en-US" sz="1400" dirty="0"/>
              <a:t>General </a:t>
            </a:r>
            <a:r>
              <a:rPr lang="en-US" sz="1400" dirty="0" err="1"/>
              <a:t>TechBuy</a:t>
            </a:r>
            <a:r>
              <a:rPr lang="en-US" sz="1400" dirty="0"/>
              <a:t> information:</a:t>
            </a:r>
          </a:p>
          <a:p>
            <a:pPr marL="800100" lvl="1" indent="-342900">
              <a:buFont typeface="+mj-lt"/>
              <a:buAutoNum type="alphaLcParenR"/>
            </a:pPr>
            <a:r>
              <a:rPr lang="en-US" sz="1400" dirty="0" smtClean="0"/>
              <a:t>Marking Orders as Urgent </a:t>
            </a:r>
            <a:r>
              <a:rPr lang="en-US" sz="1400" dirty="0"/>
              <a:t>Priority</a:t>
            </a:r>
          </a:p>
          <a:p>
            <a:pPr marL="800100" lvl="1" indent="-342900">
              <a:buFont typeface="+mj-lt"/>
              <a:buAutoNum type="alphaLcParenR"/>
            </a:pPr>
            <a:r>
              <a:rPr lang="en-US" sz="1400" dirty="0" smtClean="0"/>
              <a:t>Accounting </a:t>
            </a:r>
            <a:r>
              <a:rPr lang="en-US" sz="1400" dirty="0"/>
              <a:t>date</a:t>
            </a:r>
          </a:p>
          <a:p>
            <a:pPr marL="800100" lvl="1" indent="-342900">
              <a:buFont typeface="+mj-lt"/>
              <a:buAutoNum type="alphaLcParenR"/>
            </a:pPr>
            <a:r>
              <a:rPr lang="en-US" sz="1400" dirty="0" smtClean="0"/>
              <a:t>Buyer </a:t>
            </a:r>
            <a:r>
              <a:rPr lang="en-US" sz="1400" dirty="0"/>
              <a:t>contact information</a:t>
            </a:r>
          </a:p>
          <a:p>
            <a:pPr marL="800100" lvl="1" indent="-342900">
              <a:buFont typeface="+mj-lt"/>
              <a:buAutoNum type="alphaLcParenR"/>
            </a:pPr>
            <a:r>
              <a:rPr lang="en-US" sz="1400" dirty="0" smtClean="0"/>
              <a:t>Internal/External </a:t>
            </a:r>
            <a:r>
              <a:rPr lang="en-US" sz="1400" dirty="0"/>
              <a:t>Notes</a:t>
            </a:r>
          </a:p>
          <a:p>
            <a:pPr marL="800100" lvl="1" indent="-342900">
              <a:buFont typeface="+mj-lt"/>
              <a:buAutoNum type="alphaLcParenR"/>
            </a:pPr>
            <a:r>
              <a:rPr lang="en-US" sz="1400" dirty="0" smtClean="0"/>
              <a:t>Attachments</a:t>
            </a:r>
            <a:r>
              <a:rPr lang="en-US" sz="1400" dirty="0"/>
              <a:t>:</a:t>
            </a:r>
          </a:p>
          <a:p>
            <a:pPr marL="1314450" lvl="2" indent="-400050">
              <a:buFont typeface="+mj-lt"/>
              <a:buAutoNum type="romanLcPeriod"/>
            </a:pPr>
            <a:r>
              <a:rPr lang="en-US" sz="1400" dirty="0" smtClean="0"/>
              <a:t>Label </a:t>
            </a:r>
            <a:r>
              <a:rPr lang="en-US" sz="1400" dirty="0"/>
              <a:t>attachments (ICQ, COI, Quote)</a:t>
            </a:r>
          </a:p>
          <a:p>
            <a:pPr marL="1314450" lvl="2" indent="-400050">
              <a:buFont typeface="+mj-lt"/>
              <a:buAutoNum type="romanLcPeriod"/>
            </a:pPr>
            <a:r>
              <a:rPr lang="en-US" sz="1400" dirty="0" smtClean="0"/>
              <a:t>Attach </a:t>
            </a:r>
            <a:r>
              <a:rPr lang="en-US" sz="1400" dirty="0"/>
              <a:t>documents separately (ICQ, COI, Quote)</a:t>
            </a:r>
          </a:p>
          <a:p>
            <a:pPr marL="1314450" lvl="2" indent="-400050">
              <a:buFont typeface="+mj-lt"/>
              <a:buAutoNum type="romanLcPeriod"/>
            </a:pPr>
            <a:r>
              <a:rPr lang="en-US" sz="1400" dirty="0" smtClean="0"/>
              <a:t>Internal </a:t>
            </a:r>
            <a:r>
              <a:rPr lang="en-US" sz="1400" dirty="0"/>
              <a:t>vs. External attachments</a:t>
            </a:r>
          </a:p>
          <a:p>
            <a:pPr marL="800100" lvl="1" indent="-342900">
              <a:buFont typeface="+mj-lt"/>
              <a:buAutoNum type="alphaLcParenR"/>
            </a:pPr>
            <a:r>
              <a:rPr lang="en-US" sz="1400" dirty="0" smtClean="0"/>
              <a:t>Purchase Category Selection on Non-Catalog Forms</a:t>
            </a:r>
            <a:endParaRPr lang="en-US" sz="1400" dirty="0"/>
          </a:p>
          <a:p>
            <a:pPr marL="800100" lvl="1" indent="-342900">
              <a:buFont typeface="+mj-lt"/>
              <a:buAutoNum type="alphaLcParenR"/>
            </a:pPr>
            <a:r>
              <a:rPr lang="en-US" sz="1400" dirty="0" smtClean="0"/>
              <a:t>User Profiles</a:t>
            </a:r>
          </a:p>
          <a:p>
            <a:pPr marL="1314450" lvl="2" indent="-400050">
              <a:buFont typeface="+mj-lt"/>
              <a:buAutoNum type="romanLcPeriod"/>
            </a:pPr>
            <a:r>
              <a:rPr lang="en-US" sz="1400" dirty="0" smtClean="0"/>
              <a:t>Phone </a:t>
            </a:r>
            <a:r>
              <a:rPr lang="en-US" sz="1400" dirty="0"/>
              <a:t>number </a:t>
            </a:r>
            <a:r>
              <a:rPr lang="en-US" sz="1400" dirty="0" smtClean="0"/>
              <a:t>and department</a:t>
            </a:r>
          </a:p>
          <a:p>
            <a:pPr marL="1314450" lvl="2" indent="-400050">
              <a:buFont typeface="+mj-lt"/>
              <a:buAutoNum type="romanLcPeriod"/>
            </a:pPr>
            <a:r>
              <a:rPr lang="en-US" sz="1400" dirty="0" smtClean="0"/>
              <a:t>Bill </a:t>
            </a:r>
            <a:r>
              <a:rPr lang="en-US" sz="1400" dirty="0"/>
              <a:t>To</a:t>
            </a:r>
          </a:p>
          <a:p>
            <a:pPr marL="342900" lvl="0" indent="-342900">
              <a:buFont typeface="+mj-lt"/>
              <a:buAutoNum type="arabicParenR"/>
            </a:pPr>
            <a:r>
              <a:rPr lang="en-US" sz="1400" dirty="0"/>
              <a:t>Bid Limits</a:t>
            </a:r>
          </a:p>
          <a:p>
            <a:pPr marL="342900" lvl="0" indent="-342900">
              <a:buFont typeface="+mj-lt"/>
              <a:buAutoNum type="arabicParenR"/>
            </a:pPr>
            <a:r>
              <a:rPr lang="en-US" sz="1400" dirty="0"/>
              <a:t>Contract Submission </a:t>
            </a:r>
          </a:p>
          <a:p>
            <a:pPr marL="342900" lvl="0" indent="-342900">
              <a:buFont typeface="+mj-lt"/>
              <a:buAutoNum type="arabicParenR"/>
            </a:pPr>
            <a:r>
              <a:rPr lang="en-US" sz="1400" dirty="0"/>
              <a:t>Ethics/Conflict of Interest</a:t>
            </a:r>
          </a:p>
          <a:p>
            <a:pPr marL="342900" lvl="0" indent="-342900">
              <a:buFont typeface="+mj-lt"/>
              <a:buAutoNum type="arabicParenR"/>
            </a:pPr>
            <a:r>
              <a:rPr lang="en-US" sz="1400" dirty="0"/>
              <a:t>Legislation Session Information</a:t>
            </a:r>
          </a:p>
          <a:p>
            <a:pPr marL="342900" lvl="0" indent="-342900">
              <a:buFont typeface="+mj-lt"/>
              <a:buAutoNum type="arabicParenR"/>
            </a:pPr>
            <a:r>
              <a:rPr lang="en-US" sz="1400" dirty="0"/>
              <a:t>El Paso</a:t>
            </a:r>
          </a:p>
          <a:p>
            <a:pPr marL="342900" lvl="0" indent="-342900">
              <a:buFont typeface="+mj-lt"/>
              <a:buAutoNum type="arabicParenR"/>
            </a:pPr>
            <a:r>
              <a:rPr lang="en-US" sz="1400" dirty="0"/>
              <a:t>Purchasing Email</a:t>
            </a:r>
          </a:p>
          <a:p>
            <a:pPr marL="800100" lvl="1" indent="-342900">
              <a:buFont typeface="+mj-lt"/>
              <a:buAutoNum type="alphaLcParenR"/>
            </a:pPr>
            <a:r>
              <a:rPr lang="en-US" sz="1400" dirty="0"/>
              <a:t>Sciquest.com emails</a:t>
            </a:r>
          </a:p>
          <a:p>
            <a:pPr marL="800100" lvl="1" indent="-342900">
              <a:buFont typeface="+mj-lt"/>
              <a:buAutoNum type="alphaLcParenR"/>
            </a:pPr>
            <a:r>
              <a:rPr lang="en-US" sz="1400" dirty="0"/>
              <a:t>Correct email:  </a:t>
            </a:r>
            <a:r>
              <a:rPr lang="en-US" sz="1400" u="sng" dirty="0">
                <a:hlinkClick r:id="rId3"/>
              </a:rPr>
              <a:t>purchasing@ttuhsc.edu</a:t>
            </a:r>
            <a:r>
              <a:rPr lang="en-US" sz="1400" dirty="0"/>
              <a:t> </a:t>
            </a:r>
          </a:p>
          <a:p>
            <a:pPr marL="342900" lvl="0" indent="-342900">
              <a:buFont typeface="+mj-lt"/>
              <a:buAutoNum type="arabicParenR"/>
            </a:pPr>
            <a:r>
              <a:rPr lang="en-US" sz="1400" dirty="0"/>
              <a:t>Accounts Payable:</a:t>
            </a:r>
          </a:p>
          <a:p>
            <a:pPr marL="800100" lvl="1" indent="-342900">
              <a:buFont typeface="+mj-lt"/>
              <a:buAutoNum type="alphaLcParenR"/>
            </a:pPr>
            <a:r>
              <a:rPr lang="en-US" sz="1400" dirty="0"/>
              <a:t>Direct Pay</a:t>
            </a:r>
          </a:p>
          <a:p>
            <a:pPr marL="800100" lvl="1" indent="-342900">
              <a:buFont typeface="+mj-lt"/>
              <a:buAutoNum type="alphaLcParenR"/>
            </a:pPr>
            <a:r>
              <a:rPr lang="en-US" sz="1400" dirty="0"/>
              <a:t>Receiving</a:t>
            </a:r>
          </a:p>
          <a:p>
            <a:pPr marL="342900" lvl="0" indent="-342900">
              <a:buFont typeface="+mj-lt"/>
              <a:buAutoNum type="arabicParenR"/>
            </a:pPr>
            <a:r>
              <a:rPr lang="en-US" sz="1400" dirty="0"/>
              <a:t>Upcoming On Campus Training</a:t>
            </a:r>
          </a:p>
          <a:p>
            <a:pPr marL="342900" lvl="0" indent="-342900">
              <a:buFont typeface="+mj-lt"/>
              <a:buAutoNum type="arabicParenR"/>
            </a:pPr>
            <a:r>
              <a:rPr lang="en-US" sz="1400" dirty="0"/>
              <a:t>Questions and Answer Period</a:t>
            </a:r>
          </a:p>
          <a:p>
            <a:endParaRPr lang="en-US" sz="1600" dirty="0" smtClean="0"/>
          </a:p>
        </p:txBody>
      </p:sp>
    </p:spTree>
    <p:extLst>
      <p:ext uri="{BB962C8B-B14F-4D97-AF65-F5344CB8AC3E}">
        <p14:creationId xmlns:p14="http://schemas.microsoft.com/office/powerpoint/2010/main" val="769759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1143000"/>
            <a:ext cx="7848600" cy="2308324"/>
          </a:xfrm>
          <a:prstGeom prst="rect">
            <a:avLst/>
          </a:prstGeom>
        </p:spPr>
        <p:txBody>
          <a:bodyPr wrap="square">
            <a:spAutoFit/>
          </a:bodyPr>
          <a:lstStyle/>
          <a:p>
            <a:r>
              <a:rPr lang="en-US" b="1" u="sng" dirty="0" smtClean="0"/>
              <a:t>Purchasing Email</a:t>
            </a:r>
          </a:p>
          <a:p>
            <a:r>
              <a:rPr lang="en-US" dirty="0" smtClean="0"/>
              <a:t>System </a:t>
            </a:r>
            <a:r>
              <a:rPr lang="en-US" dirty="0"/>
              <a:t>Generated emails – </a:t>
            </a:r>
            <a:r>
              <a:rPr lang="en-US" b="1" dirty="0"/>
              <a:t>DO NOT</a:t>
            </a:r>
            <a:r>
              <a:rPr lang="en-US" dirty="0"/>
              <a:t> hit reply to system generated emails (emails that come from SciQuest).  </a:t>
            </a:r>
            <a:r>
              <a:rPr lang="en-US" dirty="0" err="1"/>
              <a:t>Sciquest</a:t>
            </a:r>
            <a:r>
              <a:rPr lang="en-US" dirty="0"/>
              <a:t> emails are monitored by TTU staff and only one HSC staff member.  Please create a new email or forward email to </a:t>
            </a:r>
            <a:r>
              <a:rPr lang="en-US" dirty="0">
                <a:hlinkClick r:id="rId3"/>
              </a:rPr>
              <a:t>Purchasing@ttuhsc.edu</a:t>
            </a:r>
            <a:r>
              <a:rPr lang="en-US" dirty="0"/>
              <a:t> </a:t>
            </a:r>
          </a:p>
          <a:p>
            <a:endParaRPr lang="en-US" dirty="0"/>
          </a:p>
          <a:p>
            <a:r>
              <a:rPr lang="en-US" dirty="0"/>
              <a:t>Please make sure to use the correct Purchasing inbox email address:  </a:t>
            </a:r>
            <a:r>
              <a:rPr lang="en-US" dirty="0">
                <a:hlinkClick r:id="rId3"/>
              </a:rPr>
              <a:t>Purchasing@ttuhsc.edu</a:t>
            </a:r>
            <a:r>
              <a:rPr lang="en-US" dirty="0"/>
              <a:t> </a:t>
            </a:r>
            <a:endParaRPr lang="en-US" b="1" u="sng" dirty="0"/>
          </a:p>
        </p:txBody>
      </p:sp>
    </p:spTree>
    <p:extLst>
      <p:ext uri="{BB962C8B-B14F-4D97-AF65-F5344CB8AC3E}">
        <p14:creationId xmlns:p14="http://schemas.microsoft.com/office/powerpoint/2010/main" val="1116863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4078039"/>
          </a:xfrm>
          <a:prstGeom prst="rect">
            <a:avLst/>
          </a:prstGeom>
        </p:spPr>
        <p:txBody>
          <a:bodyPr wrap="square">
            <a:spAutoFit/>
          </a:bodyPr>
          <a:lstStyle/>
          <a:p>
            <a:r>
              <a:rPr lang="en-US" b="1" u="sng" dirty="0" smtClean="0"/>
              <a:t>Accounts Payable</a:t>
            </a:r>
          </a:p>
          <a:p>
            <a:endParaRPr lang="en-US" b="1" u="sng" dirty="0"/>
          </a:p>
          <a:p>
            <a:r>
              <a:rPr lang="en-US" b="1" u="sng" dirty="0" smtClean="0"/>
              <a:t>Direct Pay</a:t>
            </a:r>
          </a:p>
          <a:p>
            <a:endParaRPr lang="en-US" b="1" u="sng" dirty="0"/>
          </a:p>
          <a:p>
            <a:r>
              <a:rPr lang="en-US" sz="1700" b="1" dirty="0"/>
              <a:t>Definition of Direct Pay </a:t>
            </a:r>
            <a:r>
              <a:rPr lang="en-US" sz="1700" b="1" dirty="0" smtClean="0"/>
              <a:t>Expenditures</a:t>
            </a:r>
          </a:p>
          <a:p>
            <a:endParaRPr lang="en-US" sz="1700" dirty="0"/>
          </a:p>
          <a:p>
            <a:pPr marL="285750" lvl="0" indent="-285750">
              <a:buFont typeface="Arial" panose="020B0604020202020204" pitchFamily="34" charset="0"/>
              <a:buChar char="•"/>
            </a:pPr>
            <a:r>
              <a:rPr lang="en-US" sz="1700" dirty="0"/>
              <a:t>Direct pay expenditures are those for which the department is initiating payment for products and/or services that have already been received, have occurred, or customarily require advance payment, and are specifically identified below. The expenditures do not fall under other statutory purchasing requirements as determined by Purchasing.  </a:t>
            </a:r>
          </a:p>
          <a:p>
            <a:pPr marL="285750" lvl="0" indent="-285750">
              <a:buFont typeface="Arial" panose="020B0604020202020204" pitchFamily="34" charset="0"/>
              <a:buChar char="•"/>
            </a:pPr>
            <a:r>
              <a:rPr lang="en-US" sz="1700" dirty="0"/>
              <a:t>Do not use a form for an expenditure that must be processed in </a:t>
            </a:r>
            <a:r>
              <a:rPr lang="en-US" sz="1700" dirty="0" err="1"/>
              <a:t>TechBuy</a:t>
            </a:r>
            <a:r>
              <a:rPr lang="en-US" sz="1700" dirty="0"/>
              <a:t> as a PO.   Non-compliant invoices that are not Direct Pay Expenditures as outlined in OP 72.03 cannot be processed on this form – it will be rejected</a:t>
            </a:r>
            <a:r>
              <a:rPr lang="en-US" sz="1700" dirty="0" smtClean="0"/>
              <a:t>.</a:t>
            </a:r>
          </a:p>
          <a:p>
            <a:pPr marL="285750" lvl="0"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1959672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3508653"/>
          </a:xfrm>
          <a:prstGeom prst="rect">
            <a:avLst/>
          </a:prstGeom>
          <a:ln>
            <a:noFill/>
          </a:ln>
        </p:spPr>
        <p:txBody>
          <a:bodyPr wrap="square">
            <a:spAutoFit/>
          </a:bodyPr>
          <a:lstStyle/>
          <a:p>
            <a:r>
              <a:rPr lang="en-US" b="1" u="sng" dirty="0" smtClean="0"/>
              <a:t>Accounts Payable</a:t>
            </a:r>
          </a:p>
          <a:p>
            <a:pPr lvl="0"/>
            <a:endParaRPr lang="en-US" sz="1700" dirty="0"/>
          </a:p>
          <a:p>
            <a:r>
              <a:rPr lang="en-US" sz="1700" b="1" dirty="0"/>
              <a:t>Direct Pay Expenditures – Specified on the </a:t>
            </a:r>
            <a:r>
              <a:rPr lang="en-US" sz="1700" b="1" dirty="0" smtClean="0"/>
              <a:t>Form</a:t>
            </a:r>
          </a:p>
          <a:p>
            <a:endParaRPr lang="en-US" sz="1700" dirty="0"/>
          </a:p>
          <a:p>
            <a:pPr lvl="0"/>
            <a:r>
              <a:rPr lang="en-US" sz="1700" dirty="0"/>
              <a:t>Select the Form for the Direct Pay Expenditure </a:t>
            </a:r>
          </a:p>
          <a:p>
            <a:pPr marL="285750" indent="-285750">
              <a:buFont typeface="Arial" panose="020B0604020202020204" pitchFamily="34" charset="0"/>
              <a:buChar char="•"/>
            </a:pPr>
            <a:r>
              <a:rPr lang="en-US" sz="1700" dirty="0"/>
              <a:t>Hover over the box for additional information, i.e., employee reimbursement allowed or not</a:t>
            </a:r>
          </a:p>
          <a:p>
            <a:pPr marL="285750" lvl="0" indent="-285750">
              <a:buFont typeface="Arial" panose="020B0604020202020204" pitchFamily="34" charset="0"/>
              <a:buChar char="•"/>
            </a:pPr>
            <a:r>
              <a:rPr lang="en-US" sz="1700" dirty="0"/>
              <a:t>Information available on the left side of the form</a:t>
            </a:r>
          </a:p>
          <a:p>
            <a:pPr marL="285750" lvl="0" indent="-285750">
              <a:buFont typeface="Arial" panose="020B0604020202020204" pitchFamily="34" charset="0"/>
              <a:buChar char="•"/>
            </a:pPr>
            <a:r>
              <a:rPr lang="en-US" sz="1700" b="1" u="sng" dirty="0">
                <a:solidFill>
                  <a:srgbClr val="FF0000"/>
                </a:solidFill>
              </a:rPr>
              <a:t>Account code identified on a specific form must be used</a:t>
            </a:r>
          </a:p>
          <a:p>
            <a:pPr marL="285750" lvl="0" indent="-285750">
              <a:buFont typeface="Arial" panose="020B0604020202020204" pitchFamily="34" charset="0"/>
              <a:buChar char="•"/>
            </a:pPr>
            <a:r>
              <a:rPr lang="en-US" sz="1700" dirty="0"/>
              <a:t>Link to TTUHSC OP 72.03 Direct Pay Expenditures and the required additional forms for a particular expenditure </a:t>
            </a:r>
          </a:p>
          <a:p>
            <a:pPr marL="285750" lvl="0" indent="-285750">
              <a:buFont typeface="Arial" panose="020B0604020202020204" pitchFamily="34" charset="0"/>
              <a:buChar char="•"/>
            </a:pPr>
            <a:r>
              <a:rPr lang="en-US" sz="1700" dirty="0"/>
              <a:t>On the Employee Reimbursement Form – one must choose an account that is relevant to the </a:t>
            </a:r>
            <a:r>
              <a:rPr lang="en-US" sz="1700" dirty="0" smtClean="0"/>
              <a:t>reimbursement</a:t>
            </a:r>
            <a:endParaRPr lang="en-US" sz="1700" b="1" u="sng" dirty="0" smtClean="0"/>
          </a:p>
        </p:txBody>
      </p:sp>
    </p:spTree>
    <p:extLst>
      <p:ext uri="{BB962C8B-B14F-4D97-AF65-F5344CB8AC3E}">
        <p14:creationId xmlns:p14="http://schemas.microsoft.com/office/powerpoint/2010/main" val="2591496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630942"/>
          </a:xfrm>
          <a:prstGeom prst="rect">
            <a:avLst/>
          </a:prstGeom>
          <a:ln>
            <a:noFill/>
          </a:ln>
        </p:spPr>
        <p:txBody>
          <a:bodyPr wrap="square">
            <a:spAutoFit/>
          </a:bodyPr>
          <a:lstStyle/>
          <a:p>
            <a:r>
              <a:rPr lang="en-US" b="1" u="sng" dirty="0" smtClean="0"/>
              <a:t>Accounts Payable</a:t>
            </a:r>
          </a:p>
          <a:p>
            <a:pPr lvl="0"/>
            <a:endParaRPr lang="en-US" sz="1700" dirty="0"/>
          </a:p>
        </p:txBody>
      </p:sp>
      <p:sp>
        <p:nvSpPr>
          <p:cNvPr id="3" name="Rectangle 2"/>
          <p:cNvSpPr/>
          <p:nvPr/>
        </p:nvSpPr>
        <p:spPr>
          <a:xfrm>
            <a:off x="463609" y="1447800"/>
            <a:ext cx="8686800" cy="4801314"/>
          </a:xfrm>
          <a:prstGeom prst="rect">
            <a:avLst/>
          </a:prstGeom>
        </p:spPr>
        <p:txBody>
          <a:bodyPr wrap="square">
            <a:spAutoFit/>
          </a:bodyPr>
          <a:lstStyle/>
          <a:p>
            <a:r>
              <a:rPr lang="en-US" sz="1700" b="1" dirty="0"/>
              <a:t>Employee Reimbursements OP 72.03 (page 8</a:t>
            </a:r>
            <a:r>
              <a:rPr lang="en-US" sz="1700" b="1" dirty="0" smtClean="0"/>
              <a:t>)</a:t>
            </a:r>
          </a:p>
          <a:p>
            <a:endParaRPr lang="en-US" sz="1700" dirty="0"/>
          </a:p>
          <a:p>
            <a:pPr marL="285750" lvl="0" indent="-285750">
              <a:buFont typeface="Arial" panose="020B0604020202020204" pitchFamily="34" charset="0"/>
              <a:buChar char="•"/>
            </a:pPr>
            <a:r>
              <a:rPr lang="en-US" sz="1700" dirty="0"/>
              <a:t>All employee reimbursements must be processed in </a:t>
            </a:r>
            <a:r>
              <a:rPr lang="en-US" sz="1700" dirty="0" err="1"/>
              <a:t>TechBuy</a:t>
            </a:r>
            <a:r>
              <a:rPr lang="en-US" sz="1700" dirty="0"/>
              <a:t> using the direct pay form – TTUHSC Employee Reimbursements. Required supporting documents must be attached as detailed above for the allowable expenditures. Additional required documentation is proof of payment by the employee such as a cancelled check, bank or credit card statement. Signature of the employee’s supervisor or a superior of the employee is required if the fund manager approving the reimbursement is not their immediate supervisor. An approval email from the supervisor or the Approval Form for Employee Reimbursement must be attached to the direct pay form. </a:t>
            </a:r>
          </a:p>
          <a:p>
            <a:pPr marL="285750" lvl="0" indent="-285750">
              <a:buFont typeface="Arial" panose="020B0604020202020204" pitchFamily="34" charset="0"/>
              <a:buChar char="•"/>
            </a:pPr>
            <a:r>
              <a:rPr lang="en-US" sz="1700" dirty="0"/>
              <a:t>Expenditures for supplies and equipment for institutional use should be made in accordance with guidelines established through the Purchasing department as stated in HSC OPs 72.01 through 72.15. Employee reimbursements are allowed only as specified within these HSC OPs. Employees purchasing supplies or equipment with personal funds and subsequently requesting reimbursement from institutional funds are operating outside the guidelines set forth in these HSC Purchasing OPs. Reimbursement for such expenditures could be denied. </a:t>
            </a:r>
          </a:p>
          <a:p>
            <a:pPr marL="285750" lvl="0" indent="-285750">
              <a:buFont typeface="Arial" panose="020B0604020202020204" pitchFamily="34" charset="0"/>
              <a:buChar char="•"/>
            </a:pPr>
            <a:r>
              <a:rPr lang="en-US" sz="1700" dirty="0"/>
              <a:t>The preferred method of payment for memberships and registration fees is the purchasing card. </a:t>
            </a:r>
          </a:p>
        </p:txBody>
      </p:sp>
    </p:spTree>
    <p:extLst>
      <p:ext uri="{BB962C8B-B14F-4D97-AF65-F5344CB8AC3E}">
        <p14:creationId xmlns:p14="http://schemas.microsoft.com/office/powerpoint/2010/main" val="3410166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630942"/>
          </a:xfrm>
          <a:prstGeom prst="rect">
            <a:avLst/>
          </a:prstGeom>
          <a:ln>
            <a:noFill/>
          </a:ln>
        </p:spPr>
        <p:txBody>
          <a:bodyPr wrap="square">
            <a:spAutoFit/>
          </a:bodyPr>
          <a:lstStyle/>
          <a:p>
            <a:r>
              <a:rPr lang="en-US" b="1" u="sng" dirty="0" smtClean="0"/>
              <a:t>Accounts Payable</a:t>
            </a:r>
          </a:p>
          <a:p>
            <a:pPr lvl="0"/>
            <a:endParaRPr lang="en-US" sz="1700" dirty="0"/>
          </a:p>
        </p:txBody>
      </p:sp>
      <p:sp>
        <p:nvSpPr>
          <p:cNvPr id="3" name="Rectangle 2"/>
          <p:cNvSpPr/>
          <p:nvPr/>
        </p:nvSpPr>
        <p:spPr>
          <a:xfrm>
            <a:off x="381000" y="1523999"/>
            <a:ext cx="8305800" cy="4801314"/>
          </a:xfrm>
          <a:prstGeom prst="rect">
            <a:avLst/>
          </a:prstGeom>
        </p:spPr>
        <p:txBody>
          <a:bodyPr wrap="square">
            <a:spAutoFit/>
          </a:bodyPr>
          <a:lstStyle/>
          <a:p>
            <a:r>
              <a:rPr lang="en-US" b="1" dirty="0"/>
              <a:t> Reminders </a:t>
            </a:r>
            <a:endParaRPr lang="en-US" dirty="0"/>
          </a:p>
          <a:p>
            <a:pPr marL="285750" lvl="0" indent="-285750">
              <a:buFont typeface="Arial" panose="020B0604020202020204" pitchFamily="34" charset="0"/>
              <a:buChar char="•"/>
            </a:pPr>
            <a:r>
              <a:rPr lang="en-US" dirty="0"/>
              <a:t>Fund Manager will receive an email to approve.  A Requisition will be created with an identifying #.  The requisition will route to Accounts Payable.  When AP approves the requisition, simultaneously a PO and an e-Invoice is created and the payment processes as a “V9xxxxxx”.   </a:t>
            </a:r>
          </a:p>
          <a:p>
            <a:pPr marL="285750" lvl="0" indent="-285750">
              <a:buFont typeface="Arial" panose="020B0604020202020204" pitchFamily="34" charset="0"/>
              <a:buChar char="•"/>
            </a:pPr>
            <a:r>
              <a:rPr lang="en-US" dirty="0"/>
              <a:t>Do not mail or send to the Accounts Payable email address the invoice and supporting documents. It is already attached to the requisition of the Direct Pay Form.  When you see the PO number – that means that the Requisition has been processed for payment.</a:t>
            </a:r>
          </a:p>
          <a:p>
            <a:pPr marL="285750" lvl="0" indent="-285750">
              <a:buFont typeface="Arial" panose="020B0604020202020204" pitchFamily="34" charset="0"/>
              <a:buChar char="•"/>
            </a:pPr>
            <a:r>
              <a:rPr lang="en-US" dirty="0"/>
              <a:t>If any of the supporting documentation is missing, the requisition will be rejected.  Adding a comment and waiting for a response is delaying the processing of requisitions that are not completed in their entirety.</a:t>
            </a:r>
          </a:p>
          <a:p>
            <a:r>
              <a:rPr lang="en-US" dirty="0"/>
              <a:t> </a:t>
            </a:r>
          </a:p>
          <a:p>
            <a:r>
              <a:rPr lang="en-US" dirty="0"/>
              <a:t>All questions or assistance should be directed to Accounts Payable and not the Purchasing Department.  Contact information is as follows:</a:t>
            </a:r>
          </a:p>
          <a:p>
            <a:r>
              <a:rPr lang="en-US" u="sng" dirty="0">
                <a:hlinkClick r:id="rId3"/>
              </a:rPr>
              <a:t>Accounts.Payable@ttuhsc.edu</a:t>
            </a:r>
            <a:r>
              <a:rPr lang="en-US" dirty="0"/>
              <a:t> 	</a:t>
            </a:r>
          </a:p>
          <a:p>
            <a:r>
              <a:rPr lang="en-US" dirty="0"/>
              <a:t>Payment Services 806-743-7826</a:t>
            </a:r>
          </a:p>
        </p:txBody>
      </p:sp>
    </p:spTree>
    <p:extLst>
      <p:ext uri="{BB962C8B-B14F-4D97-AF65-F5344CB8AC3E}">
        <p14:creationId xmlns:p14="http://schemas.microsoft.com/office/powerpoint/2010/main" val="648969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5370701"/>
          </a:xfrm>
          <a:prstGeom prst="rect">
            <a:avLst/>
          </a:prstGeom>
          <a:ln>
            <a:noFill/>
          </a:ln>
        </p:spPr>
        <p:txBody>
          <a:bodyPr wrap="square">
            <a:spAutoFit/>
          </a:bodyPr>
          <a:lstStyle/>
          <a:p>
            <a:r>
              <a:rPr lang="en-US" b="1" u="sng" dirty="0" smtClean="0"/>
              <a:t>Accounts Payable</a:t>
            </a:r>
          </a:p>
          <a:p>
            <a:endParaRPr lang="en-US" b="1" u="sng" dirty="0"/>
          </a:p>
          <a:p>
            <a:r>
              <a:rPr lang="en-US" b="1" u="sng" dirty="0" smtClean="0"/>
              <a:t>Receiving</a:t>
            </a:r>
          </a:p>
          <a:p>
            <a:endParaRPr lang="en-US" sz="1700" b="1" dirty="0" smtClean="0"/>
          </a:p>
          <a:p>
            <a:r>
              <a:rPr lang="en-US" sz="1700" dirty="0" smtClean="0"/>
              <a:t>Department </a:t>
            </a:r>
            <a:r>
              <a:rPr lang="en-US" sz="1700" dirty="0"/>
              <a:t>Responsibility for Receiving </a:t>
            </a:r>
            <a:r>
              <a:rPr lang="en-US" sz="1700" dirty="0" smtClean="0"/>
              <a:t>Information</a:t>
            </a:r>
            <a:endParaRPr lang="en-US" sz="1700" dirty="0"/>
          </a:p>
          <a:p>
            <a:pPr marL="285750" lvl="0" indent="-285750">
              <a:buFont typeface="Arial" panose="020B0604020202020204" pitchFamily="34" charset="0"/>
              <a:buChar char="•"/>
            </a:pPr>
            <a:r>
              <a:rPr lang="en-US" sz="1700" dirty="0"/>
              <a:t>Inspect and/or accept goods purchased or services performed. Inspection is the critical examination of goods and services delivered to determine that the items or services received meet the standards and quantities specified in the order or contract. </a:t>
            </a:r>
          </a:p>
          <a:p>
            <a:pPr marL="285750" lvl="0" indent="-285750">
              <a:buFont typeface="Arial" panose="020B0604020202020204" pitchFamily="34" charset="0"/>
              <a:buChar char="•"/>
            </a:pPr>
            <a:r>
              <a:rPr lang="en-US" sz="1700" dirty="0"/>
              <a:t>All receiving information must be submitted in </a:t>
            </a:r>
            <a:r>
              <a:rPr lang="en-US" sz="1700" dirty="0" err="1"/>
              <a:t>TechBuy</a:t>
            </a:r>
            <a:r>
              <a:rPr lang="en-US" sz="1700" dirty="0"/>
              <a:t> within 3 days after the goods are received or the services completed. </a:t>
            </a:r>
          </a:p>
          <a:p>
            <a:pPr marL="285750" lvl="0" indent="-285750">
              <a:buFont typeface="Arial" panose="020B0604020202020204" pitchFamily="34" charset="0"/>
              <a:buChar char="•"/>
            </a:pPr>
            <a:r>
              <a:rPr lang="en-US" sz="1700" dirty="0"/>
              <a:t>Although departments are not receiving paper invoices or requests from Accounts Payable to complete receiving documentation for </a:t>
            </a:r>
            <a:r>
              <a:rPr lang="en-US" sz="1700" dirty="0" err="1"/>
              <a:t>eInvoices</a:t>
            </a:r>
            <a:r>
              <a:rPr lang="en-US" sz="1700" dirty="0"/>
              <a:t>, receiving must still be completed in </a:t>
            </a:r>
            <a:r>
              <a:rPr lang="en-US" sz="1700" dirty="0" err="1"/>
              <a:t>TechBuy</a:t>
            </a:r>
            <a:r>
              <a:rPr lang="en-US" sz="1700" dirty="0" smtClean="0"/>
              <a:t>.</a:t>
            </a:r>
            <a:r>
              <a:rPr lang="en-US" sz="1700" dirty="0"/>
              <a:t> </a:t>
            </a:r>
          </a:p>
          <a:p>
            <a:pPr marL="285750" lvl="0" indent="-285750">
              <a:buFont typeface="Arial" panose="020B0604020202020204" pitchFamily="34" charset="0"/>
              <a:buChar char="•"/>
            </a:pPr>
            <a:r>
              <a:rPr lang="en-US" sz="1700" dirty="0" smtClean="0"/>
              <a:t>Invoices </a:t>
            </a:r>
            <a:r>
              <a:rPr lang="en-US" sz="1700" dirty="0"/>
              <a:t>that are sent directly from a vendor to a department must still have receiving completed in </a:t>
            </a:r>
            <a:r>
              <a:rPr lang="en-US" sz="1700" dirty="0" err="1"/>
              <a:t>TechBuy</a:t>
            </a:r>
            <a:r>
              <a:rPr lang="en-US" sz="1700" dirty="0"/>
              <a:t>.   Documenting that an invoice is “okay to pay” with a departmental signature is not enough.</a:t>
            </a:r>
          </a:p>
          <a:p>
            <a:pPr marL="285750" indent="-285750">
              <a:buFont typeface="Arial" panose="020B0604020202020204" pitchFamily="34" charset="0"/>
              <a:buChar char="•"/>
            </a:pPr>
            <a:r>
              <a:rPr lang="en-US" sz="1700" dirty="0"/>
              <a:t>The receiving date of the item or completion of services may have a different date then when approving the invoice to pay.  Enter in the “receipt date” field the “ACTUAL DATE” the goods/services are received</a:t>
            </a:r>
            <a:r>
              <a:rPr lang="en-US" sz="1700" dirty="0" smtClean="0"/>
              <a:t>.</a:t>
            </a:r>
            <a:endParaRPr lang="en-US" sz="1700" dirty="0"/>
          </a:p>
        </p:txBody>
      </p:sp>
    </p:spTree>
    <p:extLst>
      <p:ext uri="{BB962C8B-B14F-4D97-AF65-F5344CB8AC3E}">
        <p14:creationId xmlns:p14="http://schemas.microsoft.com/office/powerpoint/2010/main" val="1229307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4847481"/>
          </a:xfrm>
          <a:prstGeom prst="rect">
            <a:avLst/>
          </a:prstGeom>
          <a:ln>
            <a:noFill/>
          </a:ln>
        </p:spPr>
        <p:txBody>
          <a:bodyPr wrap="square">
            <a:spAutoFit/>
          </a:bodyPr>
          <a:lstStyle/>
          <a:p>
            <a:r>
              <a:rPr lang="en-US" b="1" u="sng" dirty="0" smtClean="0"/>
              <a:t>Accounts Payable</a:t>
            </a:r>
          </a:p>
          <a:p>
            <a:endParaRPr lang="en-US" b="1" u="sng" dirty="0"/>
          </a:p>
          <a:p>
            <a:pPr lvl="0"/>
            <a:r>
              <a:rPr lang="en-US" sz="1700" dirty="0"/>
              <a:t>A Receiving Tutorial is available at </a:t>
            </a:r>
            <a:r>
              <a:rPr lang="en-US" sz="1700" u="sng" dirty="0">
                <a:hlinkClick r:id="rId3"/>
              </a:rPr>
              <a:t>http://www.fiscal.ttuhsc.edu/busserv/ap/</a:t>
            </a:r>
            <a:r>
              <a:rPr lang="en-US" sz="1700" dirty="0"/>
              <a:t>.  If you need additional help with processing the receiving information, please email </a:t>
            </a:r>
            <a:r>
              <a:rPr lang="en-US" sz="1700" u="sng" dirty="0">
                <a:hlinkClick r:id="rId4"/>
              </a:rPr>
              <a:t>AccountsPayable@ttuhsc.edu</a:t>
            </a:r>
            <a:r>
              <a:rPr lang="en-US" sz="1700" dirty="0"/>
              <a:t>.  Someone will contact you and walk through the process with you.   </a:t>
            </a:r>
          </a:p>
          <a:p>
            <a:r>
              <a:rPr lang="en-US" sz="1700" dirty="0"/>
              <a:t> </a:t>
            </a:r>
          </a:p>
          <a:p>
            <a:r>
              <a:rPr lang="en-US" sz="1700" dirty="0"/>
              <a:t> </a:t>
            </a:r>
          </a:p>
          <a:p>
            <a:r>
              <a:rPr lang="en-US" sz="1700" dirty="0"/>
              <a:t>IMPORTANT REMINDERS:  </a:t>
            </a:r>
          </a:p>
          <a:p>
            <a:pPr marL="285750" lvl="0" indent="-285750">
              <a:buFont typeface="Arial" panose="020B0604020202020204" pitchFamily="34" charset="0"/>
              <a:buChar char="•"/>
            </a:pPr>
            <a:r>
              <a:rPr lang="en-US" sz="1700" dirty="0"/>
              <a:t>Many times the date of creating a receipt is different than the date that you actually received the item(s) or the service(s).   Please remember to make that distinction when you enter “receiving data” in </a:t>
            </a:r>
            <a:r>
              <a:rPr lang="en-US" sz="1700" dirty="0" err="1"/>
              <a:t>TechBuy</a:t>
            </a:r>
            <a:r>
              <a:rPr lang="en-US" sz="1700" dirty="0"/>
              <a:t>.   If the PO has many line items, be sure to select “remove line” for the items that have not yet been received.  Do not leave the “quantity” field at zero.  REMOVE THE LINE. </a:t>
            </a:r>
          </a:p>
          <a:p>
            <a:pPr marL="285750" lvl="0" indent="-285750">
              <a:buFont typeface="Arial" panose="020B0604020202020204" pitchFamily="34" charset="0"/>
              <a:buChar char="•"/>
            </a:pPr>
            <a:r>
              <a:rPr lang="en-US" sz="1700" dirty="0"/>
              <a:t>Those who process standing order POs need to enter receiving as a cost receipt and not a quantity receipt even if we are being billed for items.</a:t>
            </a:r>
          </a:p>
          <a:p>
            <a:endParaRPr lang="en-US" b="1" u="sng" dirty="0" smtClean="0"/>
          </a:p>
          <a:p>
            <a:pPr lvl="0"/>
            <a:endParaRPr lang="en-US" sz="1700" dirty="0"/>
          </a:p>
        </p:txBody>
      </p:sp>
    </p:spTree>
    <p:extLst>
      <p:ext uri="{BB962C8B-B14F-4D97-AF65-F5344CB8AC3E}">
        <p14:creationId xmlns:p14="http://schemas.microsoft.com/office/powerpoint/2010/main" val="3337180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2739211"/>
          </a:xfrm>
          <a:prstGeom prst="rect">
            <a:avLst/>
          </a:prstGeom>
          <a:ln>
            <a:noFill/>
          </a:ln>
        </p:spPr>
        <p:txBody>
          <a:bodyPr wrap="square">
            <a:spAutoFit/>
          </a:bodyPr>
          <a:lstStyle/>
          <a:p>
            <a:r>
              <a:rPr lang="en-US" b="1" u="sng" dirty="0" err="1" smtClean="0"/>
              <a:t>Pcard</a:t>
            </a:r>
            <a:r>
              <a:rPr lang="en-US" b="1" u="sng" dirty="0" smtClean="0"/>
              <a:t> / Foreign Vendors</a:t>
            </a:r>
          </a:p>
          <a:p>
            <a:endParaRPr lang="en-US" b="1" u="sng" dirty="0"/>
          </a:p>
          <a:p>
            <a:pPr lvl="0"/>
            <a:r>
              <a:rPr lang="en-US" sz="1700" dirty="0" err="1" smtClean="0"/>
              <a:t>Pcard</a:t>
            </a:r>
            <a:r>
              <a:rPr lang="en-US" sz="1700" dirty="0" smtClean="0"/>
              <a:t> has limited pre-approval categories for purchases from a Foreign Vendor.</a:t>
            </a:r>
          </a:p>
          <a:p>
            <a:pPr lvl="0"/>
            <a:endParaRPr lang="en-US" sz="1700" dirty="0"/>
          </a:p>
          <a:p>
            <a:pPr lvl="0"/>
            <a:r>
              <a:rPr lang="en-US" sz="1700" dirty="0" smtClean="0"/>
              <a:t>All Foreign Vendor </a:t>
            </a:r>
            <a:r>
              <a:rPr lang="en-US" sz="1700" dirty="0" err="1" smtClean="0"/>
              <a:t>Pcard</a:t>
            </a:r>
            <a:r>
              <a:rPr lang="en-US" sz="1700" dirty="0" smtClean="0"/>
              <a:t> requests must have pre-approval from Purchasing before the </a:t>
            </a:r>
            <a:r>
              <a:rPr lang="en-US" sz="1700" dirty="0" err="1" smtClean="0"/>
              <a:t>Pcard</a:t>
            </a:r>
            <a:r>
              <a:rPr lang="en-US" sz="1700" dirty="0" smtClean="0"/>
              <a:t> can be used.  </a:t>
            </a:r>
          </a:p>
          <a:p>
            <a:pPr lvl="0"/>
            <a:endParaRPr lang="en-US" sz="1700" dirty="0"/>
          </a:p>
          <a:p>
            <a:pPr lvl="0"/>
            <a:r>
              <a:rPr lang="en-US" sz="1700" dirty="0" smtClean="0"/>
              <a:t>The majority of foreign purchases must be processed on a purchase order.  There are additional approvals required when making a foreign purchase which the </a:t>
            </a:r>
            <a:r>
              <a:rPr lang="en-US" sz="1700" dirty="0" err="1" smtClean="0"/>
              <a:t>Pcard</a:t>
            </a:r>
            <a:r>
              <a:rPr lang="en-US" sz="1700" dirty="0" smtClean="0"/>
              <a:t> is unable to follow with the current system.</a:t>
            </a:r>
            <a:endParaRPr lang="en-US" sz="1700" dirty="0"/>
          </a:p>
        </p:txBody>
      </p:sp>
    </p:spTree>
    <p:extLst>
      <p:ext uri="{BB962C8B-B14F-4D97-AF65-F5344CB8AC3E}">
        <p14:creationId xmlns:p14="http://schemas.microsoft.com/office/powerpoint/2010/main" val="3800884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990600"/>
            <a:ext cx="7848600" cy="1461939"/>
          </a:xfrm>
          <a:prstGeom prst="rect">
            <a:avLst/>
          </a:prstGeom>
          <a:ln>
            <a:noFill/>
          </a:ln>
        </p:spPr>
        <p:txBody>
          <a:bodyPr wrap="square">
            <a:spAutoFit/>
          </a:bodyPr>
          <a:lstStyle/>
          <a:p>
            <a:r>
              <a:rPr lang="en-US" b="1" u="sng" dirty="0" smtClean="0"/>
              <a:t>Upcoming On Campus Training</a:t>
            </a:r>
          </a:p>
          <a:p>
            <a:endParaRPr lang="en-US" b="1" u="sng" dirty="0"/>
          </a:p>
          <a:p>
            <a:r>
              <a:rPr lang="en-US" dirty="0" smtClean="0"/>
              <a:t>The next training session will be held in November/December at each of the campus locations.  Exact dates to be announced.</a:t>
            </a:r>
          </a:p>
          <a:p>
            <a:pPr lvl="0"/>
            <a:endParaRPr lang="en-US" sz="1700" dirty="0"/>
          </a:p>
        </p:txBody>
      </p:sp>
    </p:spTree>
    <p:extLst>
      <p:ext uri="{BB962C8B-B14F-4D97-AF65-F5344CB8AC3E}">
        <p14:creationId xmlns:p14="http://schemas.microsoft.com/office/powerpoint/2010/main" val="104568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678679" y="2286931"/>
            <a:ext cx="7620000" cy="1938992"/>
          </a:xfrm>
          <a:prstGeom prst="rect">
            <a:avLst/>
          </a:prstGeom>
          <a:noFill/>
        </p:spPr>
        <p:txBody>
          <a:bodyPr wrap="square" rtlCol="0">
            <a:spAutoFit/>
          </a:bodyPr>
          <a:lstStyle/>
          <a:p>
            <a:pPr algn="ctr"/>
            <a:r>
              <a:rPr lang="en-US" sz="6000" dirty="0" smtClean="0"/>
              <a:t>Questions ?</a:t>
            </a:r>
          </a:p>
          <a:p>
            <a:pPr algn="ctr"/>
            <a:endParaRPr lang="en-US" sz="6000" dirty="0"/>
          </a:p>
        </p:txBody>
      </p:sp>
    </p:spTree>
    <p:extLst>
      <p:ext uri="{BB962C8B-B14F-4D97-AF65-F5344CB8AC3E}">
        <p14:creationId xmlns:p14="http://schemas.microsoft.com/office/powerpoint/2010/main" val="159370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228600" y="914400"/>
            <a:ext cx="8305800" cy="3031599"/>
          </a:xfrm>
          <a:prstGeom prst="rect">
            <a:avLst/>
          </a:prstGeom>
          <a:noFill/>
        </p:spPr>
        <p:txBody>
          <a:bodyPr wrap="square" rtlCol="0">
            <a:spAutoFit/>
          </a:bodyPr>
          <a:lstStyle/>
          <a:p>
            <a:pPr algn="ctr"/>
            <a:r>
              <a:rPr lang="en-US" b="1" u="sng" dirty="0" smtClean="0"/>
              <a:t>General </a:t>
            </a:r>
            <a:r>
              <a:rPr lang="en-US" b="1" u="sng" dirty="0" err="1" smtClean="0"/>
              <a:t>TechBuy</a:t>
            </a:r>
            <a:r>
              <a:rPr lang="en-US" b="1" u="sng" dirty="0" smtClean="0"/>
              <a:t> Information</a:t>
            </a:r>
          </a:p>
          <a:p>
            <a:endParaRPr lang="en-US" b="1" u="sng" dirty="0"/>
          </a:p>
          <a:p>
            <a:r>
              <a:rPr lang="en-US" b="1" u="sng" dirty="0" smtClean="0"/>
              <a:t>Marking orders as Urgent Priority</a:t>
            </a:r>
            <a:endParaRPr lang="en-US" sz="1700" b="1" u="sng" dirty="0"/>
          </a:p>
          <a:p>
            <a:r>
              <a:rPr lang="en-US" sz="1700" dirty="0" smtClean="0"/>
              <a:t>Orders that are Urgent need to be marked as Urgent in the </a:t>
            </a:r>
            <a:r>
              <a:rPr lang="en-US" sz="1700" dirty="0"/>
              <a:t>p</a:t>
            </a:r>
            <a:r>
              <a:rPr lang="en-US" sz="1700" dirty="0" smtClean="0"/>
              <a:t>riority field. Only orders that are true Urgent orders should be marked and if we find they are not Urgent we will remove the priority.  For example, an Urgent order would be an order where the services will be  occurring the next day or soon after that will require quicker processing.</a:t>
            </a:r>
          </a:p>
          <a:p>
            <a:endParaRPr lang="en-US" sz="1700" dirty="0"/>
          </a:p>
          <a:p>
            <a:r>
              <a:rPr lang="en-US" sz="1700" dirty="0" smtClean="0"/>
              <a:t>In your cart, click </a:t>
            </a:r>
            <a:r>
              <a:rPr lang="en-US" sz="1700" b="1" dirty="0" smtClean="0"/>
              <a:t>edit</a:t>
            </a:r>
            <a:r>
              <a:rPr lang="en-US" sz="1700" dirty="0" smtClean="0"/>
              <a:t> under the general section, then </a:t>
            </a:r>
            <a:r>
              <a:rPr lang="en-US" sz="1700" b="1" dirty="0" smtClean="0"/>
              <a:t>select Urgent </a:t>
            </a:r>
            <a:r>
              <a:rPr lang="en-US" sz="1700" dirty="0" smtClean="0"/>
              <a:t>from the drop down menu under Priority. </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97" y="3810000"/>
            <a:ext cx="4193381" cy="271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1676400" y="4724400"/>
            <a:ext cx="30480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954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7" name="Rectangle 6"/>
          <p:cNvSpPr/>
          <p:nvPr/>
        </p:nvSpPr>
        <p:spPr>
          <a:xfrm>
            <a:off x="304800" y="1066800"/>
            <a:ext cx="8618898" cy="1938992"/>
          </a:xfrm>
          <a:prstGeom prst="rect">
            <a:avLst/>
          </a:prstGeom>
        </p:spPr>
        <p:txBody>
          <a:bodyPr wrap="none">
            <a:spAutoFit/>
          </a:bodyPr>
          <a:lstStyle/>
          <a:p>
            <a:r>
              <a:rPr lang="en-US" b="1" u="sng" dirty="0" smtClean="0"/>
              <a:t>Accounting Date</a:t>
            </a:r>
          </a:p>
          <a:p>
            <a:r>
              <a:rPr lang="en-US" sz="1700" dirty="0" smtClean="0"/>
              <a:t>The accounting date field should always be populated by the current date.  Banner is a date</a:t>
            </a:r>
          </a:p>
          <a:p>
            <a:r>
              <a:rPr lang="en-US" sz="1700" dirty="0" smtClean="0"/>
              <a:t>driven program and it reads the accounting date from </a:t>
            </a:r>
            <a:r>
              <a:rPr lang="en-US" sz="1700" dirty="0" err="1" smtClean="0"/>
              <a:t>TechBuy</a:t>
            </a:r>
            <a:r>
              <a:rPr lang="en-US" sz="1700" dirty="0" smtClean="0"/>
              <a:t>.  For example, if a vendor or </a:t>
            </a:r>
          </a:p>
          <a:p>
            <a:r>
              <a:rPr lang="en-US" sz="1700" dirty="0"/>
              <a:t>b</a:t>
            </a:r>
            <a:r>
              <a:rPr lang="en-US" sz="1700" dirty="0" smtClean="0"/>
              <a:t>udget is set up after the accounting date the </a:t>
            </a:r>
            <a:r>
              <a:rPr lang="en-US" sz="1700" dirty="0" err="1" smtClean="0"/>
              <a:t>TechBuy</a:t>
            </a:r>
            <a:r>
              <a:rPr lang="en-US" sz="1700" dirty="0" smtClean="0"/>
              <a:t> order will fail because Banner is reading </a:t>
            </a:r>
          </a:p>
          <a:p>
            <a:r>
              <a:rPr lang="en-US" sz="1700" dirty="0" smtClean="0"/>
              <a:t>the earlier date in the accounting field.</a:t>
            </a:r>
          </a:p>
          <a:p>
            <a:endParaRPr lang="en-US" sz="1700" dirty="0"/>
          </a:p>
          <a:p>
            <a:r>
              <a:rPr lang="en-US" sz="1700" dirty="0" smtClean="0"/>
              <a:t>In your cart, click </a:t>
            </a:r>
            <a:r>
              <a:rPr lang="en-US" sz="1700" b="1" dirty="0" smtClean="0"/>
              <a:t>edit</a:t>
            </a:r>
            <a:r>
              <a:rPr lang="en-US" sz="1700" dirty="0" smtClean="0"/>
              <a:t> under the billing section and </a:t>
            </a:r>
            <a:r>
              <a:rPr lang="en-US" sz="1700" b="1" dirty="0" smtClean="0"/>
              <a:t>change the accounting date</a:t>
            </a:r>
            <a:r>
              <a:rPr lang="en-US" sz="1700" dirty="0" smtClean="0"/>
              <a:t>.</a:t>
            </a:r>
            <a:endParaRPr lang="en-US" sz="17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95" y="3276600"/>
            <a:ext cx="361100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288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297679" y="1197888"/>
            <a:ext cx="5341121" cy="2492990"/>
          </a:xfrm>
          <a:prstGeom prst="rect">
            <a:avLst/>
          </a:prstGeom>
          <a:noFill/>
        </p:spPr>
        <p:txBody>
          <a:bodyPr wrap="square" rtlCol="0">
            <a:spAutoFit/>
          </a:bodyPr>
          <a:lstStyle/>
          <a:p>
            <a:r>
              <a:rPr lang="en-US" b="1" u="sng" dirty="0" smtClean="0"/>
              <a:t>Buyer Contact Information</a:t>
            </a:r>
            <a:endParaRPr lang="en-US" b="1" u="sng" dirty="0"/>
          </a:p>
          <a:p>
            <a:r>
              <a:rPr lang="en-US" sz="1700" dirty="0" smtClean="0"/>
              <a:t>The Buyer Contact information is located under the Shipping Information section at the bottom of the section.  If you have a question about your PO please reference this section to locate the Buyer name and phone number for help with your order.  We will begin to forward all calls and emails to the appropriate buyer.</a:t>
            </a:r>
            <a:endParaRPr lang="en-US" sz="1700" dirty="0"/>
          </a:p>
          <a:p>
            <a:pPr lvl="1"/>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876300"/>
            <a:ext cx="2971496"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5257800" y="5791200"/>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374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81000" y="1143000"/>
            <a:ext cx="7848600" cy="369332"/>
          </a:xfrm>
          <a:prstGeom prst="rect">
            <a:avLst/>
          </a:prstGeom>
          <a:noFill/>
        </p:spPr>
        <p:txBody>
          <a:bodyPr wrap="square" rtlCol="0">
            <a:spAutoFit/>
          </a:bodyPr>
          <a:lstStyle/>
          <a:p>
            <a:r>
              <a:rPr lang="en-US" b="1" u="sng" dirty="0" smtClean="0"/>
              <a:t>Internal/External Notes</a:t>
            </a:r>
          </a:p>
        </p:txBody>
      </p:sp>
      <p:sp>
        <p:nvSpPr>
          <p:cNvPr id="3" name="TextBox 2"/>
          <p:cNvSpPr txBox="1"/>
          <p:nvPr/>
        </p:nvSpPr>
        <p:spPr>
          <a:xfrm>
            <a:off x="381000" y="1600200"/>
            <a:ext cx="8458200" cy="2446824"/>
          </a:xfrm>
          <a:prstGeom prst="rect">
            <a:avLst/>
          </a:prstGeom>
          <a:noFill/>
        </p:spPr>
        <p:txBody>
          <a:bodyPr wrap="square" rtlCol="0">
            <a:spAutoFit/>
          </a:bodyPr>
          <a:lstStyle/>
          <a:p>
            <a:r>
              <a:rPr lang="en-US" sz="1700" b="1" dirty="0" smtClean="0"/>
              <a:t>Internal Notes:</a:t>
            </a:r>
          </a:p>
          <a:p>
            <a:r>
              <a:rPr lang="en-US" sz="1700" dirty="0" smtClean="0"/>
              <a:t>Please use the internal notes to communicate information to the Buyers.  The internal notes will not be sent to the vendor.  </a:t>
            </a:r>
          </a:p>
          <a:p>
            <a:endParaRPr lang="en-US" sz="1700" dirty="0"/>
          </a:p>
          <a:p>
            <a:r>
              <a:rPr lang="en-US" sz="1700" b="1" dirty="0" smtClean="0"/>
              <a:t>External Notes:</a:t>
            </a:r>
          </a:p>
          <a:p>
            <a:r>
              <a:rPr lang="en-US" sz="1700" dirty="0" smtClean="0"/>
              <a:t>Please use the external notes to communicate information to the Vendors.  The external notes are sent to the vendor.</a:t>
            </a:r>
          </a:p>
          <a:p>
            <a:endParaRPr lang="en-US" sz="1700" dirty="0"/>
          </a:p>
          <a:p>
            <a:r>
              <a:rPr lang="en-US" sz="1700" dirty="0" smtClean="0"/>
              <a:t>In your cart, click </a:t>
            </a:r>
            <a:r>
              <a:rPr lang="en-US" sz="1700" b="1" dirty="0" smtClean="0"/>
              <a:t>edit</a:t>
            </a:r>
            <a:r>
              <a:rPr lang="en-US" sz="1700" dirty="0" smtClean="0"/>
              <a:t> under Internal or External notes and </a:t>
            </a:r>
            <a:r>
              <a:rPr lang="en-US" sz="1700" b="1" dirty="0" smtClean="0"/>
              <a:t>type note into field</a:t>
            </a:r>
            <a:r>
              <a:rPr lang="en-US" sz="1700" dirty="0" smtClean="0"/>
              <a:t>.</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13187"/>
            <a:ext cx="8292185" cy="166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5238750" y="4267200"/>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14400" y="4281140"/>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608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64621" y="1066800"/>
            <a:ext cx="7848600" cy="369332"/>
          </a:xfrm>
          <a:prstGeom prst="rect">
            <a:avLst/>
          </a:prstGeom>
          <a:noFill/>
        </p:spPr>
        <p:txBody>
          <a:bodyPr wrap="square" rtlCol="0">
            <a:spAutoFit/>
          </a:bodyPr>
          <a:lstStyle/>
          <a:p>
            <a:r>
              <a:rPr lang="en-US" b="1" u="sng" dirty="0" smtClean="0"/>
              <a:t>Attachments</a:t>
            </a:r>
          </a:p>
        </p:txBody>
      </p:sp>
      <p:sp>
        <p:nvSpPr>
          <p:cNvPr id="5" name="TextBox 4"/>
          <p:cNvSpPr txBox="1"/>
          <p:nvPr/>
        </p:nvSpPr>
        <p:spPr>
          <a:xfrm>
            <a:off x="381000" y="1512332"/>
            <a:ext cx="7696200" cy="4801314"/>
          </a:xfrm>
          <a:prstGeom prst="rect">
            <a:avLst/>
          </a:prstGeom>
          <a:noFill/>
        </p:spPr>
        <p:txBody>
          <a:bodyPr wrap="square" rtlCol="0">
            <a:spAutoFit/>
          </a:bodyPr>
          <a:lstStyle/>
          <a:p>
            <a:pPr marL="342900" indent="-342900">
              <a:buFont typeface="+mj-lt"/>
              <a:buAutoNum type="arabicParenR"/>
            </a:pPr>
            <a:r>
              <a:rPr lang="en-US" dirty="0" smtClean="0"/>
              <a:t>Label all attachments as the type of document it is.  (ICQ, COI, Quote)</a:t>
            </a:r>
          </a:p>
          <a:p>
            <a:pPr marL="342900" indent="-342900">
              <a:buFont typeface="+mj-lt"/>
              <a:buAutoNum type="arabicParenR"/>
            </a:pPr>
            <a:r>
              <a:rPr lang="en-US" dirty="0" smtClean="0"/>
              <a:t>Attach documents separately.  Do not scan all documents into one document as this causes issues when one document needs to be removed.</a:t>
            </a:r>
          </a:p>
          <a:p>
            <a:pPr marL="342900" indent="-342900">
              <a:buFont typeface="+mj-lt"/>
              <a:buAutoNum type="arabicParenR"/>
            </a:pPr>
            <a:r>
              <a:rPr lang="en-US" dirty="0" smtClean="0"/>
              <a:t>Internal vs. External Attachments:</a:t>
            </a:r>
          </a:p>
          <a:p>
            <a:pPr marL="800100" lvl="1" indent="-342900">
              <a:buFont typeface="+mj-lt"/>
              <a:buAutoNum type="alphaLcParenR"/>
            </a:pPr>
            <a:r>
              <a:rPr lang="en-US" dirty="0" smtClean="0"/>
              <a:t>Internal attachments are attachments that </a:t>
            </a:r>
            <a:r>
              <a:rPr lang="en-US" u="sng" dirty="0" smtClean="0"/>
              <a:t>DO NOT </a:t>
            </a:r>
            <a:r>
              <a:rPr lang="en-US" dirty="0" smtClean="0"/>
              <a:t>need to go out to the vendor.  </a:t>
            </a:r>
          </a:p>
          <a:p>
            <a:pPr marL="1200150" lvl="2" indent="-285750">
              <a:buFont typeface="Arial" panose="020B0604020202020204" pitchFamily="34" charset="0"/>
              <a:buChar char="•"/>
            </a:pPr>
            <a:r>
              <a:rPr lang="en-US" dirty="0" smtClean="0"/>
              <a:t>Internal attachments examples:</a:t>
            </a:r>
          </a:p>
          <a:p>
            <a:pPr marL="1657350" lvl="3" indent="-285750">
              <a:buFont typeface="Arial" panose="020B0604020202020204" pitchFamily="34" charset="0"/>
              <a:buChar char="•"/>
            </a:pPr>
            <a:r>
              <a:rPr lang="en-US" dirty="0" smtClean="0"/>
              <a:t>ICQ</a:t>
            </a:r>
          </a:p>
          <a:p>
            <a:pPr marL="1657350" lvl="3" indent="-285750">
              <a:buFont typeface="Arial" panose="020B0604020202020204" pitchFamily="34" charset="0"/>
              <a:buChar char="•"/>
            </a:pPr>
            <a:r>
              <a:rPr lang="en-US" dirty="0" smtClean="0"/>
              <a:t>COI</a:t>
            </a:r>
          </a:p>
          <a:p>
            <a:pPr marL="1657350" lvl="3" indent="-285750">
              <a:buFont typeface="Arial" panose="020B0604020202020204" pitchFamily="34" charset="0"/>
              <a:buChar char="•"/>
            </a:pPr>
            <a:r>
              <a:rPr lang="en-US" dirty="0" smtClean="0"/>
              <a:t>W-9/W-8</a:t>
            </a:r>
          </a:p>
          <a:p>
            <a:pPr marL="1657350" lvl="3" indent="-285750">
              <a:buFont typeface="Arial" panose="020B0604020202020204" pitchFamily="34" charset="0"/>
              <a:buChar char="•"/>
            </a:pPr>
            <a:r>
              <a:rPr lang="en-US" dirty="0" smtClean="0"/>
              <a:t>Internal emails</a:t>
            </a:r>
          </a:p>
          <a:p>
            <a:pPr marL="800100" lvl="1" indent="-342900">
              <a:buFont typeface="+mj-lt"/>
              <a:buAutoNum type="alphaLcParenR"/>
            </a:pPr>
            <a:r>
              <a:rPr lang="en-US" dirty="0" smtClean="0"/>
              <a:t>External attachments are attachments that </a:t>
            </a:r>
            <a:r>
              <a:rPr lang="en-US" u="sng" dirty="0" smtClean="0"/>
              <a:t>DO</a:t>
            </a:r>
            <a:r>
              <a:rPr lang="en-US" dirty="0" smtClean="0"/>
              <a:t> need to go out to the vendor.  The external attachments should also be pdf files.  Other files cause the order to fail.</a:t>
            </a:r>
          </a:p>
          <a:p>
            <a:pPr marL="1200150" lvl="2" indent="-285750">
              <a:buFont typeface="Arial" panose="020B0604020202020204" pitchFamily="34" charset="0"/>
              <a:buChar char="•"/>
            </a:pPr>
            <a:r>
              <a:rPr lang="en-US" dirty="0" smtClean="0"/>
              <a:t>External attachments examples:</a:t>
            </a:r>
          </a:p>
          <a:p>
            <a:pPr marL="1657350" lvl="3" indent="-285750">
              <a:buFont typeface="Arial" panose="020B0604020202020204" pitchFamily="34" charset="0"/>
              <a:buChar char="•"/>
            </a:pPr>
            <a:r>
              <a:rPr lang="en-US" dirty="0" smtClean="0"/>
              <a:t>Quotes</a:t>
            </a:r>
          </a:p>
          <a:p>
            <a:pPr marL="1657350" lvl="3" indent="-285750">
              <a:buFont typeface="Arial" panose="020B0604020202020204" pitchFamily="34" charset="0"/>
              <a:buChar char="•"/>
            </a:pPr>
            <a:r>
              <a:rPr lang="en-US" dirty="0" smtClean="0"/>
              <a:t>Approved artwork</a:t>
            </a:r>
          </a:p>
        </p:txBody>
      </p:sp>
    </p:spTree>
    <p:extLst>
      <p:ext uri="{BB962C8B-B14F-4D97-AF65-F5344CB8AC3E}">
        <p14:creationId xmlns:p14="http://schemas.microsoft.com/office/powerpoint/2010/main" val="1120523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7" name="TextBox 6"/>
          <p:cNvSpPr txBox="1"/>
          <p:nvPr/>
        </p:nvSpPr>
        <p:spPr>
          <a:xfrm>
            <a:off x="364621" y="990600"/>
            <a:ext cx="7848600" cy="2723823"/>
          </a:xfrm>
          <a:prstGeom prst="rect">
            <a:avLst/>
          </a:prstGeom>
          <a:noFill/>
        </p:spPr>
        <p:txBody>
          <a:bodyPr wrap="square" rtlCol="0">
            <a:spAutoFit/>
          </a:bodyPr>
          <a:lstStyle/>
          <a:p>
            <a:r>
              <a:rPr lang="en-US" b="1" u="sng" dirty="0" smtClean="0"/>
              <a:t>Purchase Category Selection on Non-Catalog Forms</a:t>
            </a:r>
          </a:p>
          <a:p>
            <a:r>
              <a:rPr lang="en-US" sz="1700" dirty="0" smtClean="0"/>
              <a:t>The Purchase Category field is used to route orders to the appropriate buyer.  When selecting a category please select the category that fits the majority of the order.  Please do not select multiple categories for one purchase order as this will route the order to several different areas and could delay the processing of your order.  </a:t>
            </a:r>
          </a:p>
          <a:p>
            <a:endParaRPr lang="en-US" sz="1700" dirty="0"/>
          </a:p>
          <a:p>
            <a:r>
              <a:rPr lang="en-US" sz="1700" dirty="0" smtClean="0"/>
              <a:t>In the Non-Catalog form, select the appropriate Purchase Category from the drop down menu.</a:t>
            </a:r>
          </a:p>
          <a:p>
            <a:endParaRPr lang="en-US" sz="1700" dirty="0"/>
          </a:p>
          <a:p>
            <a:endParaRPr lang="en-US" sz="17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71487"/>
            <a:ext cx="6324600" cy="305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2726464" y="5943600"/>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339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7" name="TextBox 6"/>
          <p:cNvSpPr txBox="1"/>
          <p:nvPr/>
        </p:nvSpPr>
        <p:spPr>
          <a:xfrm>
            <a:off x="304800" y="1066800"/>
            <a:ext cx="8305800" cy="2031325"/>
          </a:xfrm>
          <a:prstGeom prst="rect">
            <a:avLst/>
          </a:prstGeom>
          <a:noFill/>
        </p:spPr>
        <p:txBody>
          <a:bodyPr wrap="square" rtlCol="0">
            <a:spAutoFit/>
          </a:bodyPr>
          <a:lstStyle/>
          <a:p>
            <a:r>
              <a:rPr lang="en-US" b="1" u="sng" dirty="0" smtClean="0"/>
              <a:t>User Profiles</a:t>
            </a:r>
          </a:p>
          <a:p>
            <a:endParaRPr lang="en-US" b="1" u="sng" dirty="0" smtClean="0"/>
          </a:p>
          <a:p>
            <a:r>
              <a:rPr lang="en-US" b="1" u="sng" dirty="0" smtClean="0"/>
              <a:t>Phone number and department</a:t>
            </a:r>
            <a:endParaRPr lang="en-US" u="sng" dirty="0" smtClean="0"/>
          </a:p>
          <a:p>
            <a:r>
              <a:rPr lang="en-US" dirty="0" smtClean="0"/>
              <a:t>There have been several phone number and departmental changes campus wide.  Please verify your contact information is correct.  (phone number and department)</a:t>
            </a:r>
          </a:p>
          <a:p>
            <a:endParaRPr lang="en-US" dirty="0"/>
          </a:p>
          <a:p>
            <a:r>
              <a:rPr lang="en-US" dirty="0" smtClean="0"/>
              <a:t>To view your profile </a:t>
            </a:r>
            <a:r>
              <a:rPr lang="en-US" b="1" dirty="0" smtClean="0"/>
              <a:t>select your name </a:t>
            </a:r>
            <a:r>
              <a:rPr lang="en-US" dirty="0" smtClean="0"/>
              <a:t>in the top panel. Click </a:t>
            </a:r>
            <a:r>
              <a:rPr lang="en-US" b="1" dirty="0" smtClean="0"/>
              <a:t>view my profile</a:t>
            </a:r>
            <a:r>
              <a:rPr lang="en-US" dirty="0" smtClean="0"/>
              <a:t>.</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8458200" cy="2408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4800600" y="3733800"/>
            <a:ext cx="552450" cy="38100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890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Pop">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000000"/>
      </a:accent3>
      <a:accent4>
        <a:srgbClr val="808DA9"/>
      </a:accent4>
      <a:accent5>
        <a:srgbClr val="424E5B"/>
      </a:accent5>
      <a:accent6>
        <a:srgbClr val="730E00"/>
      </a:accent6>
      <a:hlink>
        <a:srgbClr val="D26900"/>
      </a:hlink>
      <a:folHlink>
        <a:srgbClr val="D89243"/>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19269</TotalTime>
  <Words>1847</Words>
  <Application>Microsoft Office PowerPoint</Application>
  <PresentationFormat>On-screen Show (4:3)</PresentationFormat>
  <Paragraphs>207</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Urban Pop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Purchasing Quarterly Meeting</dc:title>
  <dc:creator>Turpin, Lora</dc:creator>
  <cp:lastModifiedBy>Turpin, Lora</cp:lastModifiedBy>
  <cp:revision>98</cp:revision>
  <cp:lastPrinted>2015-03-06T22:32:06Z</cp:lastPrinted>
  <dcterms:created xsi:type="dcterms:W3CDTF">2014-04-03T20:08:45Z</dcterms:created>
  <dcterms:modified xsi:type="dcterms:W3CDTF">2015-09-24T19:59:48Z</dcterms:modified>
</cp:coreProperties>
</file>